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2C33A7-503F-41CF-A4AB-117032B37031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B990AA-221A-41F6-B768-1884E188C71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3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7.xml"/><Relationship Id="rId4" Type="http://schemas.openxmlformats.org/officeDocument/2006/relationships/slide" Target="slide3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Турнир юных математиков</a:t>
            </a:r>
            <a:endParaRPr lang="ru-RU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 fontScale="92500" lnSpcReduction="10000"/>
          </a:bodyPr>
          <a:lstStyle/>
          <a:p>
            <a:pPr marR="0" eaLnBrk="1" hangingPunct="1"/>
            <a:r>
              <a:rPr lang="ru-RU" smtClean="0"/>
              <a:t>5-6 классы</a:t>
            </a:r>
          </a:p>
          <a:p>
            <a:pPr marR="0" eaLnBrk="1" hangingPunct="1"/>
            <a:endParaRPr lang="ru-RU" smtClean="0"/>
          </a:p>
          <a:p>
            <a:pPr marR="0" eaLnBrk="1" hangingPunct="1"/>
            <a:endParaRPr lang="ru-RU" smtClean="0"/>
          </a:p>
          <a:p>
            <a:pPr marR="0" algn="ctr" eaLnBrk="1" hangingPunct="1"/>
            <a:r>
              <a:rPr lang="ru-RU" smtClean="0"/>
              <a:t>Авторы: Иваницкая Н.В., Косякова Е.В.</a:t>
            </a:r>
          </a:p>
        </p:txBody>
      </p:sp>
      <p:sp>
        <p:nvSpPr>
          <p:cNvPr id="4" name="Line 9"/>
          <p:cNvSpPr>
            <a:spLocks noChangeShapeType="1"/>
          </p:cNvSpPr>
          <p:nvPr/>
        </p:nvSpPr>
        <p:spPr bwMode="auto">
          <a:xfrm flipV="1">
            <a:off x="684213" y="908050"/>
            <a:ext cx="12969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V="1">
            <a:off x="971550" y="1341438"/>
            <a:ext cx="1439863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1258888" y="765175"/>
            <a:ext cx="10810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684213" y="1052513"/>
            <a:ext cx="115093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900113" y="765175"/>
            <a:ext cx="358775" cy="360363"/>
            <a:chOff x="567" y="482"/>
            <a:chExt cx="226" cy="227"/>
          </a:xfrm>
        </p:grpSpPr>
        <p:sp>
          <p:nvSpPr>
            <p:cNvPr id="5142" name="Line 17"/>
            <p:cNvSpPr>
              <a:spLocks noChangeShapeType="1"/>
            </p:cNvSpPr>
            <p:nvPr/>
          </p:nvSpPr>
          <p:spPr bwMode="auto">
            <a:xfrm flipH="1">
              <a:off x="657" y="482"/>
              <a:ext cx="4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3" name="Line 18"/>
            <p:cNvSpPr>
              <a:spLocks noChangeShapeType="1"/>
            </p:cNvSpPr>
            <p:nvPr/>
          </p:nvSpPr>
          <p:spPr bwMode="auto">
            <a:xfrm>
              <a:off x="567" y="572"/>
              <a:ext cx="22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1908175" y="981075"/>
            <a:ext cx="358775" cy="360363"/>
            <a:chOff x="567" y="482"/>
            <a:chExt cx="226" cy="227"/>
          </a:xfrm>
        </p:grpSpPr>
        <p:sp>
          <p:nvSpPr>
            <p:cNvPr id="5140" name="Line 21"/>
            <p:cNvSpPr>
              <a:spLocks noChangeShapeType="1"/>
            </p:cNvSpPr>
            <p:nvPr/>
          </p:nvSpPr>
          <p:spPr bwMode="auto">
            <a:xfrm flipH="1">
              <a:off x="657" y="482"/>
              <a:ext cx="4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Line 22"/>
            <p:cNvSpPr>
              <a:spLocks noChangeShapeType="1"/>
            </p:cNvSpPr>
            <p:nvPr/>
          </p:nvSpPr>
          <p:spPr bwMode="auto">
            <a:xfrm>
              <a:off x="567" y="572"/>
              <a:ext cx="22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331913" y="1196975"/>
            <a:ext cx="358775" cy="360363"/>
            <a:chOff x="567" y="482"/>
            <a:chExt cx="226" cy="227"/>
          </a:xfrm>
        </p:grpSpPr>
        <p:sp>
          <p:nvSpPr>
            <p:cNvPr id="5138" name="Line 24"/>
            <p:cNvSpPr>
              <a:spLocks noChangeShapeType="1"/>
            </p:cNvSpPr>
            <p:nvPr/>
          </p:nvSpPr>
          <p:spPr bwMode="auto">
            <a:xfrm flipH="1">
              <a:off x="657" y="482"/>
              <a:ext cx="4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Line 25"/>
            <p:cNvSpPr>
              <a:spLocks noChangeShapeType="1"/>
            </p:cNvSpPr>
            <p:nvPr/>
          </p:nvSpPr>
          <p:spPr bwMode="auto">
            <a:xfrm>
              <a:off x="567" y="572"/>
              <a:ext cx="22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26"/>
          <p:cNvGrpSpPr>
            <a:grpSpLocks/>
          </p:cNvGrpSpPr>
          <p:nvPr/>
        </p:nvGrpSpPr>
        <p:grpSpPr bwMode="auto">
          <a:xfrm>
            <a:off x="1835150" y="1700213"/>
            <a:ext cx="358775" cy="360362"/>
            <a:chOff x="567" y="482"/>
            <a:chExt cx="226" cy="227"/>
          </a:xfrm>
        </p:grpSpPr>
        <p:sp>
          <p:nvSpPr>
            <p:cNvPr id="5136" name="Line 27"/>
            <p:cNvSpPr>
              <a:spLocks noChangeShapeType="1"/>
            </p:cNvSpPr>
            <p:nvPr/>
          </p:nvSpPr>
          <p:spPr bwMode="auto">
            <a:xfrm flipH="1">
              <a:off x="657" y="482"/>
              <a:ext cx="46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Line 28"/>
            <p:cNvSpPr>
              <a:spLocks noChangeShapeType="1"/>
            </p:cNvSpPr>
            <p:nvPr/>
          </p:nvSpPr>
          <p:spPr bwMode="auto">
            <a:xfrm>
              <a:off x="567" y="572"/>
              <a:ext cx="22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" name="Line 29"/>
          <p:cNvSpPr>
            <a:spLocks noChangeShapeType="1"/>
          </p:cNvSpPr>
          <p:nvPr/>
        </p:nvSpPr>
        <p:spPr bwMode="auto">
          <a:xfrm>
            <a:off x="827088" y="549275"/>
            <a:ext cx="1584325" cy="18716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" name="Oval 36"/>
          <p:cNvSpPr>
            <a:spLocks noChangeArrowheads="1"/>
          </p:cNvSpPr>
          <p:nvPr/>
        </p:nvSpPr>
        <p:spPr bwMode="auto">
          <a:xfrm>
            <a:off x="755650" y="1557338"/>
            <a:ext cx="360363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2" name="Oval 37"/>
          <p:cNvSpPr>
            <a:spLocks noChangeArrowheads="1"/>
          </p:cNvSpPr>
          <p:nvPr/>
        </p:nvSpPr>
        <p:spPr bwMode="auto">
          <a:xfrm>
            <a:off x="1476375" y="549275"/>
            <a:ext cx="360363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23" name="Oval 42"/>
          <p:cNvSpPr>
            <a:spLocks noChangeArrowheads="1"/>
          </p:cNvSpPr>
          <p:nvPr/>
        </p:nvSpPr>
        <p:spPr bwMode="auto">
          <a:xfrm>
            <a:off x="1116013" y="2060575"/>
            <a:ext cx="360362" cy="3603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500"/>
                            </p:stCondLst>
                            <p:childTnLst>
                              <p:par>
                                <p:cTn id="7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500"/>
                            </p:stCondLst>
                            <p:childTnLst>
                              <p:par>
                                <p:cTn id="89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4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Вопросы первой команде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54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5400" smtClean="0"/>
              <a:t>Чему равна сторона квадрата, если ¼ площади = 4 см?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eaLnBrk="1" hangingPunct="1"/>
            <a:r>
              <a:rPr lang="ru-RU" smtClean="0"/>
              <a:t>Вопросы первой команде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250825" y="2349500"/>
            <a:ext cx="8229600" cy="51101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Что больше 2 или 10/6?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Вопросы первой команде</a:t>
            </a:r>
            <a:endParaRPr lang="ru-RU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95288" y="1412875"/>
            <a:ext cx="8229600" cy="50387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4400" smtClean="0"/>
              <a:t>Из двух дробей с одинаковыми числителями больше та, у которой знаменатель…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Вопросы первой команде</a:t>
            </a: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958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800" smtClean="0"/>
              <a:t>Какую часть часа составляет 1 секунда?</a:t>
            </a:r>
          </a:p>
          <a:p>
            <a:pPr eaLnBrk="1" hangingPunct="1">
              <a:buFont typeface="Wingdings 2" pitchFamily="18" charset="2"/>
              <a:buNone/>
            </a:pPr>
            <a:endParaRPr lang="ru-RU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28687"/>
          </a:xfrm>
        </p:spPr>
        <p:txBody>
          <a:bodyPr/>
          <a:lstStyle/>
          <a:p>
            <a:pPr eaLnBrk="1" hangingPunct="1"/>
            <a:r>
              <a:rPr lang="ru-RU" smtClean="0"/>
              <a:t>Вопросы первой команде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000" smtClean="0"/>
              <a:t>Как называется дробь, у которой числитель больше знаменателя?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второй команде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5400" smtClean="0"/>
              <a:t>Число, которое не может стоять в знаменателе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второй команде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3894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z="5400" smtClean="0"/>
              <a:t>Какую часть часа составляет урок?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второй команде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5400" smtClean="0"/>
              <a:t>Найти 3 /4 книги, если в ней 160 страниц.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второй команде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539750" y="1989138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Назвать наибольшую правильную дробь со знаменателем 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второй команде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Найти 2/9 развернутого угла.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88"/>
          </a:xfrm>
        </p:spPr>
        <p:txBody>
          <a:bodyPr>
            <a:normAutofit fontScale="90000"/>
          </a:bodyPr>
          <a:lstStyle/>
          <a:p>
            <a:pPr algn="ctr"/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4000" dirty="0" smtClean="0">
                <a:solidFill>
                  <a:schemeClr val="accent3"/>
                </a:solidFill>
              </a:rPr>
              <a:t>Цели турнира:</a:t>
            </a:r>
          </a:p>
          <a:p>
            <a:pPr>
              <a:defRPr/>
            </a:pPr>
            <a:r>
              <a:rPr lang="ru-RU" sz="2800" dirty="0" smtClean="0"/>
              <a:t>Развитие интеллектуальных и творческих способностей учащихся;</a:t>
            </a:r>
          </a:p>
          <a:p>
            <a:pPr>
              <a:defRPr/>
            </a:pPr>
            <a:r>
              <a:rPr lang="ru-RU" sz="2800" dirty="0" smtClean="0"/>
              <a:t>Формирование навыков рациональной обработки информации;</a:t>
            </a:r>
          </a:p>
          <a:p>
            <a:pPr>
              <a:defRPr/>
            </a:pPr>
            <a:r>
              <a:rPr lang="ru-RU" sz="2800" dirty="0" smtClean="0"/>
              <a:t>Умение работать в команде.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второй команде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5400" smtClean="0"/>
              <a:t>Как найти, какую часть одно число составляет от другого? </a:t>
            </a:r>
          </a:p>
          <a:p>
            <a:pPr algn="ctr">
              <a:buFont typeface="Wingdings 2" pitchFamily="18" charset="2"/>
              <a:buNone/>
            </a:pPr>
            <a:endParaRPr lang="ru-RU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второй команде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323850" y="1989138"/>
            <a:ext cx="8229600" cy="43894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8 метров ленты разделили на 12 частей. Какая длина каждого куска?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второй команде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Сколько минут в ¾  часа</a:t>
            </a:r>
            <a:r>
              <a:rPr lang="en-US" sz="5400" smtClean="0"/>
              <a:t>?</a:t>
            </a:r>
            <a:endParaRPr lang="ru-RU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второй команде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5400" smtClean="0"/>
              <a:t>Как называется дробь, в которой числитель равен знаменателю?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Вопросы второй команде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Какую часть «сотка» составляет от гектара? </a:t>
            </a:r>
          </a:p>
        </p:txBody>
      </p:sp>
      <p:sp>
        <p:nvSpPr>
          <p:cNvPr id="4" name="AutoShape 43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625475" y="6089650"/>
            <a:ext cx="539750" cy="6477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64293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Тур 3 «Логический».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253037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ru-RU" dirty="0" smtClean="0"/>
              <a:t>Коробка из под конфет имеет форму прямоугольного параллелепипеда. Её длина равна 28 см, ширина составляет 1</a:t>
            </a:r>
            <a:r>
              <a:rPr lang="en-US" dirty="0" smtClean="0"/>
              <a:t>/2</a:t>
            </a:r>
            <a:r>
              <a:rPr lang="ru-RU" dirty="0" smtClean="0"/>
              <a:t>  длины, а высота </a:t>
            </a:r>
            <a:r>
              <a:rPr lang="en-US" dirty="0" smtClean="0"/>
              <a:t>1/7</a:t>
            </a:r>
            <a:r>
              <a:rPr lang="ru-RU" dirty="0" smtClean="0"/>
              <a:t> ширины. Найдите объём коробки.</a:t>
            </a:r>
          </a:p>
          <a:p>
            <a:pPr>
              <a:defRPr/>
            </a:pPr>
            <a:r>
              <a:rPr lang="ru-RU" dirty="0" smtClean="0"/>
              <a:t>Полина прочитала </a:t>
            </a:r>
            <a:r>
              <a:rPr lang="en-US" dirty="0" smtClean="0"/>
              <a:t>5/7</a:t>
            </a:r>
            <a:r>
              <a:rPr lang="ru-RU" dirty="0" smtClean="0"/>
              <a:t>  книги, а Софья — </a:t>
            </a:r>
            <a:r>
              <a:rPr lang="en-US" dirty="0" smtClean="0"/>
              <a:t>2/7</a:t>
            </a:r>
            <a:r>
              <a:rPr lang="ru-RU" dirty="0" smtClean="0"/>
              <a:t>  такой же книги. Сколько страниц в этой книге, если Полина прочла больше Софьи на 63 страницы?</a:t>
            </a:r>
          </a:p>
          <a:p>
            <a:pPr>
              <a:defRPr/>
            </a:pPr>
            <a:r>
              <a:rPr lang="ru-RU" dirty="0" smtClean="0"/>
              <a:t>Какое число больше: 5/12 или 5/6? Доказать правильность своего ответа, используя </a:t>
            </a:r>
            <a:r>
              <a:rPr lang="ru-RU" b="1" u="sng" dirty="0" smtClean="0"/>
              <a:t>рисунок.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Самое крупное животное на земле – синий кит, длина которого достигает 30м. Длина кашалота составляет лишь половину, а длина горбатого кита – 8/15 длины синего кита. Какой длины бывает кит – кашалот и горбатый кит?</a:t>
            </a:r>
          </a:p>
          <a:p>
            <a:pPr>
              <a:defRPr/>
            </a:pPr>
            <a:r>
              <a:rPr lang="ru-RU" dirty="0" smtClean="0"/>
              <a:t>Стеклянная бутылка с водой весит 550 грамм. Когда из бутылки вылили </a:t>
            </a:r>
            <a:r>
              <a:rPr lang="en-US" dirty="0" smtClean="0"/>
              <a:t>1/2</a:t>
            </a:r>
            <a:r>
              <a:rPr lang="ru-RU" dirty="0" smtClean="0"/>
              <a:t>  всей воды, ее масса составляла 300 грамм. Сколько грамм воды было в бутылке сначала? Сколько весит пустая бутылка?</a:t>
            </a:r>
            <a:endParaRPr lang="ru-RU" dirty="0"/>
          </a:p>
        </p:txBody>
      </p:sp>
      <p:sp>
        <p:nvSpPr>
          <p:cNvPr id="4" name="AutoShape 43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625475" y="6089650"/>
            <a:ext cx="539750" cy="6477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7858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Тур 4 «Домашнее задание»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500" y="1357313"/>
            <a:ext cx="8115300" cy="471487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2800" dirty="0" smtClean="0"/>
          </a:p>
          <a:p>
            <a:pPr>
              <a:defRPr/>
            </a:pPr>
            <a:r>
              <a:rPr lang="ru-RU" sz="3200" dirty="0" smtClean="0"/>
              <a:t>Каждая команда предварительно составляет кроссворд по теме «Обыкновенные дроби» (не менее 8 слов, оформление на листе формата А2-А3)</a:t>
            </a:r>
          </a:p>
          <a:p>
            <a:pPr>
              <a:defRPr/>
            </a:pPr>
            <a:r>
              <a:rPr lang="ru-RU" sz="3200" dirty="0" smtClean="0"/>
              <a:t>Жюри оценивает качество, оригинальность, содержательность. Максимальное количество баллов – </a:t>
            </a:r>
            <a:r>
              <a:rPr lang="ru-RU" sz="3200" b="1" dirty="0" smtClean="0"/>
              <a:t>5.</a:t>
            </a:r>
            <a:endParaRPr lang="ru-RU" sz="3200" dirty="0" smtClean="0"/>
          </a:p>
          <a:p>
            <a:pPr>
              <a:defRPr/>
            </a:pPr>
            <a:r>
              <a:rPr lang="ru-RU" sz="3200" dirty="0" smtClean="0"/>
              <a:t>Болельщики команды соперников должны разгадать кроссворд пока не закончится Турнир и передать ответы жюри. Оценивается </a:t>
            </a:r>
            <a:r>
              <a:rPr lang="ru-RU" sz="3200" b="1" dirty="0" smtClean="0"/>
              <a:t>скорость и правильность </a:t>
            </a:r>
            <a:r>
              <a:rPr lang="ru-RU" sz="3200" dirty="0" smtClean="0"/>
              <a:t>решения. Максимальное количество баллов – </a:t>
            </a:r>
            <a:r>
              <a:rPr lang="ru-RU" sz="3200" b="1" dirty="0" smtClean="0"/>
              <a:t>8.</a:t>
            </a:r>
            <a:endParaRPr lang="ru-RU" sz="3200" dirty="0" smtClean="0"/>
          </a:p>
          <a:p>
            <a:pPr>
              <a:buFont typeface="Wingdings 2" pitchFamily="18" charset="2"/>
              <a:buNone/>
              <a:defRPr/>
            </a:pPr>
            <a:r>
              <a:rPr lang="ru-RU" sz="3200" dirty="0" smtClean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ru-RU" sz="2800" dirty="0" smtClean="0"/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3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554038" y="6089650"/>
            <a:ext cx="539750" cy="6477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857250"/>
          </a:xfrm>
        </p:spPr>
        <p:txBody>
          <a:bodyPr/>
          <a:lstStyle/>
          <a:p>
            <a:pPr algn="ctr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Тур 5 </a:t>
            </a:r>
            <a:r>
              <a:rPr lang="ru-RU" b="1" smtClean="0"/>
              <a:t>«Ох уж эти проценты!»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362950" cy="514350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/>
              <a:t>Вода составляет 76% картофеля. Сколько килограммов воды в 35 кг картофеля? 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AutoNum type="arabicPeriod"/>
              <a:defRPr/>
            </a:pPr>
            <a:r>
              <a:rPr lang="ru-RU" dirty="0" smtClean="0"/>
              <a:t>В классе 20 человек. Контрольную работу по математике 25% учащихся написали на «5», 35 % написали на «4», 10% всех учащихся получили «2». Сколько пятерок, четверок, троек и двоек получил класс?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/>
              <a:t>В школьной библиотеке 5780 учебников, что составляет 85% всех книг, имеющихся в библиотеке. Сколько всего книг в школьной библиотеке? </a:t>
            </a:r>
            <a:endParaRPr lang="ru-RU" dirty="0"/>
          </a:p>
        </p:txBody>
      </p:sp>
      <p:sp>
        <p:nvSpPr>
          <p:cNvPr id="4" name="AutoShape 43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39725" y="6089650"/>
            <a:ext cx="539750" cy="647700"/>
          </a:xfrm>
          <a:prstGeom prst="downArrow">
            <a:avLst>
              <a:gd name="adj1" fmla="val 50000"/>
              <a:gd name="adj2" fmla="val 30000"/>
            </a:avLst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001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54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5400" smtClean="0"/>
              <a:t>На что похожа половина яблока?</a:t>
            </a:r>
            <a:endParaRPr lang="ru-RU" sz="5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866900"/>
            <a:ext cx="8229600" cy="4610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001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001000" cy="46101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54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5400" smtClean="0"/>
              <a:t>Одна десятая дециметра.</a:t>
            </a:r>
            <a:endParaRPr lang="ru-RU" sz="5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866900"/>
            <a:ext cx="8229600" cy="4610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mtClean="0"/>
              <a:t>«ВИЗИТКА»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В этом конкурсе команды должны представиться: название команды, девиз, приветствие жюри, соперникам, болельщикам.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001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540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5400" smtClean="0"/>
              <a:t>Число, на которое делится без остатка числитель и знаменатель дроби.</a:t>
            </a:r>
            <a:endParaRPr lang="ru-RU" sz="5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866900"/>
            <a:ext cx="8229600" cy="4610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001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5400" smtClean="0"/>
              <a:t>Число, на которое домножаем  числитель и знаменатель дроби.</a:t>
            </a:r>
            <a:endParaRPr lang="ru-RU" sz="5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866900"/>
            <a:ext cx="8229600" cy="4610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001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5400" smtClean="0"/>
              <a:t>Что обозначает дробная черта? </a:t>
            </a:r>
            <a:endParaRPr lang="ru-RU" sz="5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866900"/>
            <a:ext cx="8229600" cy="4610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001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5400" smtClean="0"/>
              <a:t>Какая дробь называется правильной?</a:t>
            </a:r>
            <a:endParaRPr lang="ru-RU" sz="5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866900"/>
            <a:ext cx="8229600" cy="4610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001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6101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z="5400" smtClean="0"/>
              <a:t>Из какой дроби можно выделить целую часть?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09600" y="1866900"/>
            <a:ext cx="8229600" cy="4610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ru-RU" sz="26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Что такое смешанное число?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Как выделить целую часть из дроби?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Как превратить смешанное число в дробь?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Как называются дроби, больше 1?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К каким дробям относятся дроби, которые равны 1?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mtClean="0"/>
              <a:t>Игровое поле</a:t>
            </a:r>
          </a:p>
        </p:txBody>
      </p:sp>
      <p:graphicFrame>
        <p:nvGraphicFramePr>
          <p:cNvPr id="3105" name="Group 33"/>
          <p:cNvGraphicFramePr>
            <a:graphicFrameLocks noGrp="1"/>
          </p:cNvGraphicFramePr>
          <p:nvPr>
            <p:ph idx="1"/>
          </p:nvPr>
        </p:nvGraphicFramePr>
        <p:xfrm>
          <a:off x="468313" y="1628775"/>
          <a:ext cx="8229600" cy="4586307"/>
        </p:xfrm>
        <a:graphic>
          <a:graphicData uri="http://schemas.openxmlformats.org/drawingml/2006/table">
            <a:tbl>
              <a:tblPr/>
              <a:tblGrid>
                <a:gridCol w="2746365"/>
                <a:gridCol w="2952760"/>
                <a:gridCol w="2530475"/>
              </a:tblGrid>
              <a:tr h="23717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 1 «Разминка»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 2 «Эстафета»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 3 «Логический»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4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 4 «Домашнее задание»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 5 «Ох уж эти проценты»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Тур 6 «Блиц»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89" name="AutoShape 3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500313" y="3286125"/>
            <a:ext cx="576262" cy="503238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7190" name="AutoShape 35"/>
          <p:cNvSpPr>
            <a:spLocks noChangeArrowheads="1"/>
          </p:cNvSpPr>
          <p:nvPr/>
        </p:nvSpPr>
        <p:spPr bwMode="auto">
          <a:xfrm>
            <a:off x="5500688" y="3357563"/>
            <a:ext cx="576262" cy="503237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7191" name="AutoShape 3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072438" y="3286125"/>
            <a:ext cx="576262" cy="503238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7192" name="AutoShape 3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571750" y="5572125"/>
            <a:ext cx="576263" cy="503238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7193" name="AutoShape 3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500688" y="5500688"/>
            <a:ext cx="576262" cy="503237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7194" name="AutoShape 3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072438" y="5500688"/>
            <a:ext cx="576262" cy="503237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Georgia" pitchFamily="18" charset="0"/>
            </a:endParaRPr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90" grpId="0" animBg="1"/>
      <p:bldP spid="7191" grpId="0" animBg="1"/>
      <p:bldP spid="7192" grpId="0" animBg="1"/>
      <p:bldP spid="7193" grpId="0" animBg="1"/>
      <p:bldP spid="719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Из двух дробей с одинаковыми знаменателями больше та…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Как сравнить правильную и неправильную дроби?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Что больше: 3/5 или 3/8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481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Что меньше: 4/5 или 2/5?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Что больше 5/7 или 3/2?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accent3"/>
                </a:solidFill>
              </a:rPr>
              <a:t>Тур 6«БЛИЦ»</a:t>
            </a:r>
            <a:endParaRPr lang="ru-RU" dirty="0" smtClean="0"/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5400" smtClean="0"/>
              <a:t>Как сложить дроби с одинаковыми знаменателями?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8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967287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6000" dirty="0" smtClean="0">
                <a:solidFill>
                  <a:srgbClr val="002060"/>
                </a:solidFill>
                <a:latin typeface="+mj-lt"/>
              </a:rPr>
              <a:t>Спасибо за участие!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>
              <a:solidFill>
                <a:srgbClr val="C00000"/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200" dirty="0" smtClean="0">
                <a:solidFill>
                  <a:srgbClr val="C00000"/>
                </a:solidFill>
              </a:rPr>
              <a:t> До новых встреч!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/>
              <a:t>Вопросы первой команде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5400" smtClean="0"/>
              <a:t>В каком случае числитель делится на знаменатель без остатка?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52525"/>
          </a:xfrm>
        </p:spPr>
        <p:txBody>
          <a:bodyPr/>
          <a:lstStyle/>
          <a:p>
            <a:pPr eaLnBrk="1" hangingPunct="1"/>
            <a:r>
              <a:rPr lang="ru-RU" smtClean="0"/>
              <a:t>Вопросы первой команде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idx="1"/>
          </p:nvPr>
        </p:nvSpPr>
        <p:spPr>
          <a:xfrm>
            <a:off x="611560" y="1840466"/>
            <a:ext cx="7427168" cy="3785652"/>
          </a:xfrm>
        </p:spPr>
        <p:txBody>
          <a:bodyPr anchor="ctr">
            <a:spAutoFit/>
          </a:bodyPr>
          <a:lstStyle/>
          <a:p>
            <a:pPr marL="0" lvl="8" indent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ru-RU" sz="4800" dirty="0" smtClean="0">
                <a:latin typeface="Times New Roman" pitchFamily="18" charset="0"/>
                <a:ea typeface="Times New Roman" pitchFamily="18" charset="0"/>
                <a:cs typeface="Arial" pitchFamily="34" charset="0"/>
              </a:rPr>
              <a:t>Справедливо ли утверждение: Дробь называется неправильной, если числитель больше знаменателя?</a:t>
            </a:r>
            <a:endParaRPr lang="ru-RU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Вопросы первой команде</a:t>
            </a:r>
            <a:endParaRPr lang="ru-RU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468313" y="1962150"/>
            <a:ext cx="8229600" cy="48958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ru-RU" sz="5400" smtClean="0"/>
              <a:t>Сколько рыбы получит каждый из трех рыбаков, если вместе они поймали 5 кг?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Вопросы первой команде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1101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54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5400" smtClean="0"/>
              <a:t>Света съела ½ пирога, а Таня – 2/4. Кто из них съел больше?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/>
          <a:lstStyle/>
          <a:p>
            <a:pPr eaLnBrk="1" hangingPunct="1"/>
            <a:r>
              <a:rPr lang="ru-RU" smtClean="0"/>
              <a:t>Вопросы первой команде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387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5400" smtClean="0"/>
              <a:t>Назвать наименьшую неправильную дробь со знаменателем 7?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725</Words>
  <Application>Microsoft Office PowerPoint</Application>
  <PresentationFormat>Экран (4:3)</PresentationFormat>
  <Paragraphs>129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Поток</vt:lpstr>
      <vt:lpstr>Турнир юных математиков</vt:lpstr>
      <vt:lpstr>Слайд 2</vt:lpstr>
      <vt:lpstr>«ВИЗИТКА»</vt:lpstr>
      <vt:lpstr>Игровое поле</vt:lpstr>
      <vt:lpstr>Вопросы первой команде</vt:lpstr>
      <vt:lpstr>Вопросы первой команде</vt:lpstr>
      <vt:lpstr>Вопросы первой команде</vt:lpstr>
      <vt:lpstr>Вопросы первой команде</vt:lpstr>
      <vt:lpstr>Вопросы первой команде</vt:lpstr>
      <vt:lpstr>Вопросы первой команде</vt:lpstr>
      <vt:lpstr>Вопросы первой команде</vt:lpstr>
      <vt:lpstr>Вопросы первой команде</vt:lpstr>
      <vt:lpstr>Вопросы первой команде</vt:lpstr>
      <vt:lpstr>Вопросы первой команде</vt:lpstr>
      <vt:lpstr>Вопросы второй команде</vt:lpstr>
      <vt:lpstr>Вопросы второй команде</vt:lpstr>
      <vt:lpstr>Вопросы второй команде</vt:lpstr>
      <vt:lpstr>Вопросы второй команде</vt:lpstr>
      <vt:lpstr>Вопросы второй команде</vt:lpstr>
      <vt:lpstr>Вопросы второй команде</vt:lpstr>
      <vt:lpstr>Вопросы второй команде</vt:lpstr>
      <vt:lpstr>Вопросы второй команде</vt:lpstr>
      <vt:lpstr>Вопросы второй команде</vt:lpstr>
      <vt:lpstr>Вопросы второй команде</vt:lpstr>
      <vt:lpstr>Тур 3 «Логический».</vt:lpstr>
      <vt:lpstr>Тур 4 «Домашнее задание»</vt:lpstr>
      <vt:lpstr>Тур 5 «Ох уж эти проценты!»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Тур 6«БЛИЦ»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Турнир юных математиков</dc:title>
  <dc:creator>user</dc:creator>
  <cp:lastModifiedBy>user</cp:lastModifiedBy>
  <cp:revision>1</cp:revision>
  <dcterms:created xsi:type="dcterms:W3CDTF">2018-11-01T14:09:43Z</dcterms:created>
  <dcterms:modified xsi:type="dcterms:W3CDTF">2018-11-01T14:16:41Z</dcterms:modified>
</cp:coreProperties>
</file>