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831433C-612C-4E1D-914B-173813AE138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41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B94D196-1264-4DC1-AD8D-3019055D442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28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774557-DDF3-401E-9527-0FCD121116A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85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FCCE50-FCB9-4338-BC88-5A05E41B677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19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CF3CAA-4F77-4044-9166-D3CDA383EDC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64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30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22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1708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99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36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73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9520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8927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211359-3A4D-4149-8D1E-07A7EDA63C9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77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6357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16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72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686463-C987-4256-8F91-ABD0455269A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84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3B06C3-5174-4F02-9405-2A0BEAFEFF1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48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4A6878-A6F5-4E90-9D8F-A051CDE3E2E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77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01B594-665F-4B05-AB83-5F31ABEC329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99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81936-945F-4C5C-84FF-D5056A84B25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01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AC2596-715D-451B-9EDC-72FDDAF1091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84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545ED2-FEF2-4D3A-940B-A90C2854EBA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44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948B92A-928D-4889-A9E0-801B14416018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ru-RU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88000" y="2015999"/>
            <a:ext cx="9432000" cy="2304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just">
              <a:buNone/>
            </a:pPr>
            <a:r>
              <a:rPr lang="ru-RU" sz="4800" b="0" i="0">
                <a:solidFill>
                  <a:srgbClr val="FFFFFF"/>
                </a:solidFill>
              </a:rPr>
              <a:t>  Телескопы и их разновидности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544368" y="5616000"/>
            <a:ext cx="4473351" cy="2076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dirty="0">
                <a:solidFill>
                  <a:srgbClr val="FFFFFF"/>
                </a:solidFill>
              </a:rPr>
              <a:t>Автор: </a:t>
            </a:r>
            <a:r>
              <a:rPr lang="ru-RU" dirty="0" err="1">
                <a:solidFill>
                  <a:srgbClr val="FFFFFF"/>
                </a:solidFill>
              </a:rPr>
              <a:t>Лисицин</a:t>
            </a:r>
            <a:r>
              <a:rPr lang="ru-RU" dirty="0">
                <a:solidFill>
                  <a:srgbClr val="FFFFFF"/>
                </a:solidFill>
              </a:rPr>
              <a:t> И. С.</a:t>
            </a:r>
          </a:p>
          <a:p>
            <a:pPr marL="0" lvl="0" indent="-216000">
              <a:buNone/>
            </a:pPr>
            <a:r>
              <a:rPr lang="ru-RU" dirty="0">
                <a:solidFill>
                  <a:srgbClr val="FFFFFF"/>
                </a:solidFill>
              </a:rPr>
              <a:t>  Руководитель:  Гурьева  </a:t>
            </a:r>
            <a:r>
              <a:rPr lang="ru-RU" dirty="0" smtClean="0">
                <a:solidFill>
                  <a:srgbClr val="FFFFFF"/>
                </a:solidFill>
              </a:rPr>
              <a:t>Е. И</a:t>
            </a:r>
            <a:r>
              <a:rPr lang="ru-RU" dirty="0">
                <a:solidFill>
                  <a:srgbClr val="FFFFFF"/>
                </a:solidFill>
              </a:rPr>
              <a:t>.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Рефлекторы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3528000"/>
            <a:ext cx="3528000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09560" y="3501359"/>
            <a:ext cx="2314440" cy="254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6912000" y="3528000"/>
            <a:ext cx="2736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63848" y="1907629"/>
            <a:ext cx="8208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Недостатки рефракторов требовали создания новых систем телескопов. Принципиально новой оптической системой был зеркальный телескоп Исаака Ньютона.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Рефлекторы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39718" y="3240000"/>
            <a:ext cx="4500282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000" y="3240000"/>
            <a:ext cx="3960000" cy="31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484" y="1619597"/>
            <a:ext cx="9289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Диаметр зеркала рефлектора </a:t>
            </a:r>
            <a:r>
              <a:rPr lang="ru-RU" sz="2400" dirty="0" smtClean="0">
                <a:solidFill>
                  <a:schemeClr val="bg1"/>
                </a:solidFill>
                <a:latin typeface="Thorndale"/>
                <a:ea typeface="Segoe UI" pitchFamily="2"/>
                <a:cs typeface="Segoe UI" pitchFamily="2"/>
              </a:rPr>
              <a:t>― 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очень важный параметр, в первую очередь он отвечает за разрешение телескопа.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Историческая справка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3384000"/>
            <a:ext cx="4392000" cy="325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20000" y="3384000"/>
            <a:ext cx="2808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4817" y="1885563"/>
            <a:ext cx="9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Астроном 18-го века Уильям Гершель сконструировал 40-футовый телескоп рефлектор.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Рефлекторы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3307320"/>
            <a:ext cx="4401000" cy="302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79520" y="3311999"/>
            <a:ext cx="3192480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3768" y="1485084"/>
            <a:ext cx="97928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Имеется технологическое ограничение на диаметр линз рефлекторов, около 6 метров. Это связано с тем что после плавки зеркало постепенно остывает и трескается.</a:t>
            </a:r>
            <a:r>
              <a:rPr lang="ru-RU" sz="2400" dirty="0">
                <a:solidFill>
                  <a:schemeClr val="bg1"/>
                </a:solidFill>
                <a:latin typeface="Thorndale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Но новейшие технологии в сфере оптики решают эту проблему.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Радиотелескопы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5856" y="3779836"/>
            <a:ext cx="4139668" cy="27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76416" y="3779835"/>
            <a:ext cx="2592288" cy="27001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1048" y="1331565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Радиотелескопы одни из многочисленных помощников человека расширяющие его восприятие, они позволяют смотреть на звёздное небо в радиодиапазоне электромагнитного излучения. Первым человеком обнаружившим космическое фоновое радиоизлучение является Карл Янский.</a:t>
            </a:r>
            <a:endParaRPr lang="ru-RU" sz="2400" dirty="0">
              <a:solidFill>
                <a:schemeClr val="bg1"/>
              </a:solidFill>
              <a:latin typeface="Thornda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 dirty="0">
                <a:solidFill>
                  <a:srgbClr val="FFFFFF"/>
                </a:solidFill>
              </a:rPr>
              <a:t>Д</a:t>
            </a:r>
            <a:r>
              <a:rPr lang="ru-RU" sz="3600" b="0" dirty="0" smtClean="0">
                <a:solidFill>
                  <a:srgbClr val="FFFFFF"/>
                </a:solidFill>
              </a:rPr>
              <a:t>емонстрация простейшего телескопа</a:t>
            </a:r>
            <a:endParaRPr lang="ru-RU" sz="3600" b="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8344" y="2799601"/>
            <a:ext cx="3960000" cy="3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07864" y="2799601"/>
            <a:ext cx="381600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00" y="1698426"/>
            <a:ext cx="9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Простейший телескоп из двух двояковыпуклых линз (система Кеплера)</a:t>
            </a:r>
            <a:r>
              <a:rPr lang="en-US" sz="2400" dirty="0" smtClean="0">
                <a:solidFill>
                  <a:schemeClr val="bg1"/>
                </a:solidFill>
                <a:latin typeface="Thorndale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 собранный из обычного школьного оборудования.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 dirty="0" smtClean="0">
                <a:solidFill>
                  <a:srgbClr val="FFFFFF"/>
                </a:solidFill>
              </a:rPr>
              <a:t>Демонстрация простейшего телескопа</a:t>
            </a:r>
            <a:endParaRPr lang="ru-RU" sz="360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88063" y="3240360"/>
            <a:ext cx="4174200" cy="33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9872" y="3240360"/>
            <a:ext cx="3672016" cy="339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3567" y="1907629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Очевидно, изображение перевёрнуто, видны хроматические аберрации и размытость изображения по краям линзы.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 dirty="0" smtClean="0">
                <a:solidFill>
                  <a:srgbClr val="FFFFFF"/>
                </a:solidFill>
              </a:rPr>
              <a:t>Демонстрация простейшего телескопа</a:t>
            </a:r>
            <a:endParaRPr lang="ru-RU" sz="3600" b="0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088000" y="1891080"/>
            <a:ext cx="5739120" cy="48492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dirty="0"/>
              <a:t>Зеркально-линзовый телескоп.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6000" y="2683080"/>
            <a:ext cx="5472000" cy="401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 i="0">
                <a:solidFill>
                  <a:srgbClr val="FFFFFF"/>
                </a:solidFill>
              </a:rPr>
              <a:t>Заключение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816" y="1475581"/>
            <a:ext cx="90730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Телескопы сыграли очень важную роль в формировании многих наук, без телескопов невозможно существование астрономии, астрофизики, космологии. Ведь именно благодаря им строятся и доказываются теории о поведении и эволюции космических объектов и вселенной в целом.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Введение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0" y="1675079"/>
            <a:ext cx="8772840" cy="473291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 algn="just">
              <a:buNone/>
            </a:pPr>
            <a:r>
              <a:rPr lang="ru-RU" dirty="0">
                <a:solidFill>
                  <a:srgbClr val="FFFFFF"/>
                </a:solidFill>
              </a:rPr>
              <a:t>Целью данной работы является знакомство с телескопами.</a:t>
            </a:r>
          </a:p>
          <a:p>
            <a:pPr lvl="0" algn="just">
              <a:buNone/>
            </a:pPr>
            <a:endParaRPr lang="ru-RU" dirty="0">
              <a:solidFill>
                <a:srgbClr val="FFFFFF"/>
              </a:solidFill>
            </a:endParaRPr>
          </a:p>
          <a:p>
            <a:pPr lvl="0" algn="just">
              <a:buNone/>
            </a:pPr>
            <a:endParaRPr lang="ru-RU" dirty="0">
              <a:solidFill>
                <a:srgbClr val="FFFFFF"/>
              </a:solidFill>
            </a:endParaRPr>
          </a:p>
          <a:p>
            <a:pPr lvl="0" algn="just">
              <a:buNone/>
            </a:pPr>
            <a:endParaRPr lang="ru-RU" dirty="0">
              <a:solidFill>
                <a:srgbClr val="FFFFFF"/>
              </a:solidFill>
            </a:endParaRPr>
          </a:p>
          <a:p>
            <a:pPr lvl="0" algn="just">
              <a:buNone/>
            </a:pPr>
            <a:r>
              <a:rPr lang="ru-RU" dirty="0">
                <a:solidFill>
                  <a:srgbClr val="FFFFFF"/>
                </a:solidFill>
              </a:rPr>
              <a:t>Задачи исследования:</a:t>
            </a:r>
          </a:p>
          <a:p>
            <a:pPr lvl="0" algn="just">
              <a:buNone/>
            </a:pPr>
            <a:r>
              <a:rPr lang="ru-RU" dirty="0">
                <a:solidFill>
                  <a:srgbClr val="FFFFFF"/>
                </a:solidFill>
              </a:rPr>
              <a:t>  1</a:t>
            </a:r>
            <a:r>
              <a:rPr lang="ru-RU" dirty="0" smtClean="0">
                <a:solidFill>
                  <a:srgbClr val="FFFFFF"/>
                </a:solidFill>
              </a:rPr>
              <a:t>. Изучить </a:t>
            </a:r>
            <a:r>
              <a:rPr lang="ru-RU" dirty="0">
                <a:solidFill>
                  <a:srgbClr val="FFFFFF"/>
                </a:solidFill>
              </a:rPr>
              <a:t>разновидности телескопов.</a:t>
            </a:r>
          </a:p>
          <a:p>
            <a:pPr lvl="0" algn="just">
              <a:buNone/>
            </a:pPr>
            <a:r>
              <a:rPr lang="ru-RU" dirty="0">
                <a:solidFill>
                  <a:srgbClr val="FFFFFF"/>
                </a:solidFill>
              </a:rPr>
              <a:t>  </a:t>
            </a:r>
            <a:r>
              <a:rPr lang="ru-RU" dirty="0" smtClean="0">
                <a:solidFill>
                  <a:srgbClr val="FFFFFF"/>
                </a:solidFill>
              </a:rPr>
              <a:t>2. Исследовать </a:t>
            </a:r>
            <a:r>
              <a:rPr lang="ru-RU" dirty="0">
                <a:solidFill>
                  <a:srgbClr val="FFFFFF"/>
                </a:solidFill>
              </a:rPr>
              <a:t>историю телескопов.</a:t>
            </a:r>
          </a:p>
          <a:p>
            <a:pPr lvl="0" algn="just">
              <a:buNone/>
            </a:pPr>
            <a:r>
              <a:rPr lang="ru-RU" dirty="0">
                <a:solidFill>
                  <a:srgbClr val="FFFFFF"/>
                </a:solidFill>
              </a:rPr>
              <a:t>  3</a:t>
            </a:r>
            <a:r>
              <a:rPr lang="ru-RU" dirty="0" smtClean="0">
                <a:solidFill>
                  <a:srgbClr val="FFFFFF"/>
                </a:solidFill>
              </a:rPr>
              <a:t>. Подвести </a:t>
            </a:r>
            <a:r>
              <a:rPr lang="ru-RU" dirty="0">
                <a:solidFill>
                  <a:srgbClr val="FFFFFF"/>
                </a:solidFill>
              </a:rPr>
              <a:t>итог о значимости телескопов в </a:t>
            </a:r>
            <a:r>
              <a:rPr lang="ru-RU" dirty="0" smtClean="0">
                <a:solidFill>
                  <a:srgbClr val="FFFFFF"/>
                </a:solidFill>
              </a:rPr>
              <a:t>открытиях великих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учёных</a:t>
            </a:r>
            <a:r>
              <a:rPr lang="ru-RU" dirty="0">
                <a:solidFill>
                  <a:srgbClr val="FFFFFF"/>
                </a:solidFill>
              </a:rPr>
              <a:t>.</a:t>
            </a:r>
          </a:p>
          <a:p>
            <a:pPr lvl="0" algn="just"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 dirty="0">
                <a:solidFill>
                  <a:srgbClr val="FFFFFF"/>
                </a:solidFill>
              </a:rPr>
              <a:t>Рефракторы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280" y="3494085"/>
            <a:ext cx="2736000" cy="327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97238" y="3494085"/>
            <a:ext cx="2155320" cy="327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26130" y="3491805"/>
            <a:ext cx="4071966" cy="32553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39912" y="1763613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7824" y="1691605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horndale"/>
              </a:rPr>
              <a:t>Рефракторы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horndale"/>
                <a:ea typeface="Segoe UI" pitchFamily="2"/>
                <a:cs typeface="Segoe UI" pitchFamily="2"/>
              </a:rPr>
              <a:t>―  это телескопы в которых в качестве объектива используется  линза  или  система  линз.                                                                             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horndale"/>
                <a:ea typeface="Segoe UI" pitchFamily="2"/>
                <a:cs typeface="Segoe UI" pitchFamily="2"/>
              </a:rPr>
              <a:t>Первым рефрактором был изобретённый                                                                                              в 1610 году телескоп Галилео Галилея.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horndale"/>
              <a:ea typeface="Segoe UI" pitchFamily="2"/>
              <a:cs typeface="Segoe U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Рефракторы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832" y="3635821"/>
            <a:ext cx="3992759" cy="2987279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84816" y="3635821"/>
            <a:ext cx="4392000" cy="2935800"/>
          </a:xfrm>
        </p:spPr>
      </p:pic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1079872" y="3059757"/>
            <a:ext cx="3456000" cy="7920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 dirty="0"/>
              <a:t>  </a:t>
            </a:r>
            <a:r>
              <a:rPr lang="ru-RU" sz="2000" dirty="0"/>
              <a:t>   </a:t>
            </a:r>
            <a:r>
              <a:rPr lang="ru-RU" dirty="0"/>
              <a:t>Телескоп Галилея</a:t>
            </a:r>
          </a:p>
          <a:p>
            <a:pPr lvl="0">
              <a:buNone/>
            </a:pPr>
            <a:endParaRPr lang="ru-RU" dirty="0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120432" y="3059757"/>
            <a:ext cx="3168000" cy="7920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 dirty="0"/>
              <a:t>  </a:t>
            </a:r>
            <a:r>
              <a:rPr lang="ru-RU" sz="2000" dirty="0"/>
              <a:t>   </a:t>
            </a:r>
            <a:r>
              <a:rPr lang="ru-RU" dirty="0"/>
              <a:t>Труба Кеплера</a:t>
            </a:r>
          </a:p>
          <a:p>
            <a:pPr lvl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5816" y="1331564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Оба телескопа  имеют  простую конструкцию</a:t>
            </a:r>
            <a:r>
              <a:rPr lang="en-US" sz="2400" dirty="0" smtClean="0">
                <a:solidFill>
                  <a:schemeClr val="bg1"/>
                </a:solidFill>
                <a:latin typeface="Thorndale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  в 1 схеме в роли объектива выступает собирающая линза</a:t>
            </a:r>
            <a:r>
              <a:rPr lang="en-US" sz="2400" dirty="0" smtClean="0">
                <a:solidFill>
                  <a:schemeClr val="bg1"/>
                </a:solidFill>
                <a:latin typeface="Thorndale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в роли окуляра рассеивающая. Во 2 в роли окуляра выступает собирающая линза.  </a:t>
            </a:r>
            <a:endParaRPr lang="ru-RU" sz="2400" dirty="0">
              <a:solidFill>
                <a:schemeClr val="bg1"/>
              </a:solidFill>
              <a:latin typeface="Thornda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636501"/>
            <a:ext cx="8608320" cy="55399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 dirty="0" smtClean="0">
                <a:solidFill>
                  <a:srgbClr val="FFFFFF"/>
                </a:solidFill>
              </a:rPr>
              <a:t>Аберрации</a:t>
            </a:r>
            <a:endParaRPr lang="ru-RU" sz="3600" b="0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>
              <a:buNone/>
            </a:pPr>
            <a:endParaRPr lang="ru-RU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ru-RU">
              <a:solidFill>
                <a:srgbClr val="CCCCCC"/>
              </a:solidFill>
            </a:endParaRPr>
          </a:p>
          <a:p>
            <a:pPr marL="0" lvl="0" indent="0" algn="ctr">
              <a:buNone/>
            </a:pPr>
            <a:endParaRPr lang="ru-RU">
              <a:solidFill>
                <a:srgbClr val="CCCCCC"/>
              </a:solidFill>
            </a:endParaRP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565621" y="2843733"/>
            <a:ext cx="4042799" cy="377424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 algn="just">
              <a:buNone/>
            </a:pPr>
            <a:endParaRPr lang="ru-RU"/>
          </a:p>
          <a:p>
            <a:pPr lvl="0" algn="just">
              <a:buNone/>
            </a:pPr>
            <a:endParaRPr lang="ru-RU">
              <a:ea typeface="Segoe UI" pitchFamily="2"/>
              <a:cs typeface="Segoe UI" pitchFamily="2"/>
            </a:endParaRPr>
          </a:p>
          <a:p>
            <a:pPr lvl="0" algn="just">
              <a:buNone/>
            </a:pPr>
            <a:r>
              <a:rPr lang="ru-RU">
                <a:ea typeface="Segoe UI" pitchFamily="2"/>
                <a:cs typeface="Segoe UI" pitchFamily="2"/>
              </a:rPr>
              <a:t>                                         </a:t>
            </a:r>
          </a:p>
          <a:p>
            <a:pPr lvl="0" algn="just">
              <a:buNone/>
            </a:pPr>
            <a:r>
              <a:rPr lang="ru-RU">
                <a:ea typeface="Segoe UI" pitchFamily="2"/>
                <a:cs typeface="Segoe UI" pitchFamily="2"/>
              </a:rPr>
              <a:t>                                                                  </a:t>
            </a:r>
          </a:p>
          <a:p>
            <a:pPr lvl="0" algn="just">
              <a:buNone/>
            </a:pPr>
            <a:r>
              <a:rPr lang="ru-RU">
                <a:ea typeface="Segoe UI" pitchFamily="2"/>
                <a:cs typeface="Segoe UI" pitchFamily="2"/>
              </a:rPr>
              <a:t>                                                 </a:t>
            </a:r>
          </a:p>
          <a:p>
            <a:pPr lvl="0" algn="just">
              <a:buNone/>
            </a:pPr>
            <a:endParaRPr lang="ru-RU">
              <a:ea typeface="Segoe UI" pitchFamily="2"/>
              <a:cs typeface="Segoe UI" pitchFamily="2"/>
            </a:endParaRPr>
          </a:p>
          <a:p>
            <a:pPr lvl="0" algn="just">
              <a:buNone/>
            </a:pPr>
            <a:r>
              <a:rPr lang="ru-RU">
                <a:ea typeface="Segoe UI" pitchFamily="2"/>
                <a:cs typeface="Segoe UI" pitchFamily="2"/>
              </a:rPr>
              <a:t>                                              </a:t>
            </a:r>
          </a:p>
          <a:p>
            <a:pPr lvl="0">
              <a:buNone/>
            </a:pPr>
            <a:endParaRPr lang="ru-RU">
              <a:ea typeface="Segoe UI" pitchFamily="2"/>
              <a:cs typeface="Segoe UI" pitchFamily="2"/>
            </a:endParaRPr>
          </a:p>
          <a:p>
            <a:pPr lvl="0">
              <a:buNone/>
            </a:pPr>
            <a:r>
              <a:rPr lang="ru-RU">
                <a:ea typeface="Segoe UI" pitchFamily="2"/>
                <a:cs typeface="Segoe UI" pitchFamily="2"/>
              </a:rPr>
              <a:t>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816" y="147558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Существуют недочёты оптических систем: комы, астигматизм , хроматизм и т. д. Их называют оптическими аберрациями.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66443" y="2771725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horndale"/>
                <a:ea typeface="Segoe UI" pitchFamily="2"/>
                <a:cs typeface="Segoe UI" pitchFamily="2"/>
              </a:rPr>
              <a:t>Хроматическая аберрация ― явление несовпадения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  <a:latin typeface="Thorndale"/>
                <a:ea typeface="Segoe UI" pitchFamily="2"/>
                <a:cs typeface="Segoe UI" pitchFamily="2"/>
              </a:rPr>
              <a:t>фокусов видимых электромагнитных волн.</a:t>
            </a:r>
          </a:p>
          <a:p>
            <a:pPr lvl="0">
              <a:buNone/>
            </a:pPr>
            <a:endParaRPr lang="ru-RU" sz="2400" dirty="0" smtClean="0">
              <a:solidFill>
                <a:schemeClr val="bg1"/>
              </a:solidFill>
              <a:latin typeface="Thorndale"/>
              <a:ea typeface="Segoe UI" pitchFamily="2"/>
              <a:cs typeface="Segoe UI" pitchFamily="2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  <a:latin typeface="Thorndale"/>
                <a:ea typeface="Segoe UI" pitchFamily="2"/>
                <a:cs typeface="Segoe UI" pitchFamily="2"/>
              </a:rPr>
              <a:t>Хроматическая аберрация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horndale"/>
                <a:ea typeface="Segoe UI" pitchFamily="2"/>
                <a:cs typeface="Segoe UI" pitchFamily="2"/>
              </a:rPr>
              <a:t>― главная проблема рефракторов.</a:t>
            </a:r>
            <a:endParaRPr lang="ru-RU" sz="2400" dirty="0">
              <a:solidFill>
                <a:schemeClr val="bg1"/>
              </a:solidFill>
              <a:latin typeface="Thorndale"/>
              <a:ea typeface="Segoe UI" pitchFamily="2"/>
              <a:cs typeface="Segoe U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Историческая справка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2929319"/>
            <a:ext cx="2880000" cy="362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44000" y="2951999"/>
            <a:ext cx="2592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80000" y="2951999"/>
            <a:ext cx="295199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3768" y="1619597"/>
            <a:ext cx="9576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С целью избавится от хроматических аберраций в 1641 году великий астроном Ян Гевелий создал свой 45-метровый телескоп.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Открытия сделанные с помощью рефракторов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82960" y="4104000"/>
            <a:ext cx="2201039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400000" y="4104000"/>
            <a:ext cx="226512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6000" y="4085279"/>
            <a:ext cx="2088000" cy="2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848000" y="4084920"/>
            <a:ext cx="2015640" cy="20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3582" y="2051645"/>
            <a:ext cx="9720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ru-RU" sz="2400" dirty="0">
                <a:solidFill>
                  <a:srgbClr val="FFFFFF"/>
                </a:solidFill>
                <a:latin typeface="Thorndale"/>
              </a:rPr>
              <a:t>Б</a:t>
            </a:r>
            <a:r>
              <a:rPr lang="ru-RU" sz="2400" dirty="0" smtClean="0">
                <a:solidFill>
                  <a:srgbClr val="FFFFFF"/>
                </a:solidFill>
                <a:latin typeface="Thorndale"/>
              </a:rPr>
              <a:t>лагодаря своему телескопу Галилей открыл четыре спутника Юпитера (современные фотографии</a:t>
            </a:r>
            <a:r>
              <a:rPr lang="ru-RU" sz="2400" dirty="0">
                <a:solidFill>
                  <a:srgbClr val="FFFFFF"/>
                </a:solidFill>
                <a:latin typeface="Thorndale"/>
              </a:rPr>
              <a:t>)</a:t>
            </a:r>
            <a:r>
              <a:rPr lang="ru-RU" sz="2400" dirty="0" smtClean="0">
                <a:solidFill>
                  <a:srgbClr val="FFFFFF"/>
                </a:solidFill>
                <a:latin typeface="Thorndale"/>
              </a:rPr>
              <a:t>.</a:t>
            </a:r>
          </a:p>
          <a:p>
            <a:pPr lvl="0">
              <a:buNone/>
            </a:pPr>
            <a:endParaRPr lang="ru-RU" sz="2400" dirty="0" smtClean="0">
              <a:solidFill>
                <a:srgbClr val="FFFFFF"/>
              </a:solidFill>
              <a:latin typeface="Thorndale"/>
            </a:endParaRPr>
          </a:p>
          <a:p>
            <a:pPr lvl="0">
              <a:buNone/>
            </a:pPr>
            <a:endParaRPr lang="ru-RU" sz="2400" dirty="0" smtClean="0">
              <a:solidFill>
                <a:srgbClr val="FFFFFF"/>
              </a:solidFill>
              <a:latin typeface="Thorndale"/>
            </a:endParaRPr>
          </a:p>
          <a:p>
            <a:pPr lvl="0">
              <a:buNone/>
            </a:pPr>
            <a:r>
              <a:rPr lang="ru-RU" sz="2400" dirty="0" smtClean="0">
                <a:solidFill>
                  <a:srgbClr val="FFFFFF"/>
                </a:solidFill>
                <a:latin typeface="Thorndale"/>
              </a:rPr>
              <a:t>1. Каллисто              2.  Ио                3.  Ганимед            4. Европа           </a:t>
            </a:r>
            <a:endParaRPr lang="ru-RU" sz="2400" dirty="0">
              <a:solidFill>
                <a:srgbClr val="FFFFFF"/>
              </a:solidFill>
              <a:latin typeface="Thornda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Открытия сделанные с помощью рефракторов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3126960"/>
            <a:ext cx="2793960" cy="356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47440" y="3168000"/>
            <a:ext cx="4381200" cy="3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3808" y="1835621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ru-RU" sz="2400" dirty="0">
                <a:solidFill>
                  <a:schemeClr val="bg1"/>
                </a:solidFill>
                <a:latin typeface="Thorndale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еликий астроном Иоганн Кеплер вывел законы движения планет благодаря своему телескопу.</a:t>
            </a:r>
            <a:endParaRPr lang="ru-RU" sz="2400" dirty="0">
              <a:solidFill>
                <a:schemeClr val="bg1"/>
              </a:solidFill>
              <a:latin typeface="Thornda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600" b="0">
                <a:solidFill>
                  <a:srgbClr val="FFFFFF"/>
                </a:solidFill>
              </a:rPr>
              <a:t>Открытия сделанные с помощью рефракторов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3240000"/>
            <a:ext cx="4824000" cy="3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63999" y="3168000"/>
            <a:ext cx="2880000" cy="36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36000" y="1801119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Thorndale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строном Клайд </a:t>
            </a:r>
            <a:r>
              <a:rPr lang="ru-RU" sz="2400" dirty="0" err="1" smtClean="0">
                <a:solidFill>
                  <a:schemeClr val="bg1"/>
                </a:solidFill>
                <a:latin typeface="Thorndale"/>
              </a:rPr>
              <a:t>Томбо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 в 1930 году открыл Плутон    с помощью астрографа (</a:t>
            </a:r>
            <a:r>
              <a:rPr lang="ru-RU" sz="2400" dirty="0">
                <a:solidFill>
                  <a:schemeClr val="bg1"/>
                </a:solidFill>
                <a:latin typeface="Thorndale"/>
              </a:rPr>
              <a:t>т</a:t>
            </a:r>
            <a:r>
              <a:rPr lang="ru-RU" sz="2400" dirty="0" smtClean="0">
                <a:solidFill>
                  <a:schemeClr val="bg1"/>
                </a:solidFill>
                <a:latin typeface="Thorndale"/>
              </a:rPr>
              <a:t>от же рефрактор только с фотопластинкой в фокальной плоскости).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460</Words>
  <Application>Microsoft Office PowerPoint</Application>
  <PresentationFormat>Произвольный</PresentationFormat>
  <Paragraphs>64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Обычный</vt:lpstr>
      <vt:lpstr>lyt-darkblue</vt:lpstr>
      <vt:lpstr>  Телескопы и их разновидности</vt:lpstr>
      <vt:lpstr>Введение</vt:lpstr>
      <vt:lpstr>Рефракторы</vt:lpstr>
      <vt:lpstr>Рефракторы</vt:lpstr>
      <vt:lpstr>Аберрации</vt:lpstr>
      <vt:lpstr>Историческая справка</vt:lpstr>
      <vt:lpstr>Открытия сделанные с помощью рефракторов</vt:lpstr>
      <vt:lpstr>Открытия сделанные с помощью рефракторов</vt:lpstr>
      <vt:lpstr>Открытия сделанные с помощью рефракторов</vt:lpstr>
      <vt:lpstr>Рефлекторы</vt:lpstr>
      <vt:lpstr>Рефлекторы</vt:lpstr>
      <vt:lpstr>Историческая справка</vt:lpstr>
      <vt:lpstr>Рефлекторы</vt:lpstr>
      <vt:lpstr>Радиотелескопы</vt:lpstr>
      <vt:lpstr>Демонстрация простейшего телескопа</vt:lpstr>
      <vt:lpstr>Демонстрация простейшего телескопа</vt:lpstr>
      <vt:lpstr>Демонстрация простейшего телескопа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Телескопы и их разновидности</dc:title>
  <dc:creator>Fox</dc:creator>
  <cp:lastModifiedBy>User</cp:lastModifiedBy>
  <cp:revision>20</cp:revision>
  <dcterms:created xsi:type="dcterms:W3CDTF">2016-02-08T21:14:43Z</dcterms:created>
  <dcterms:modified xsi:type="dcterms:W3CDTF">2019-12-30T16:27:08Z</dcterms:modified>
</cp:coreProperties>
</file>