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76" r:id="rId4"/>
    <p:sldId id="277" r:id="rId5"/>
    <p:sldId id="278" r:id="rId6"/>
    <p:sldId id="279" r:id="rId7"/>
    <p:sldId id="309" r:id="rId8"/>
    <p:sldId id="310" r:id="rId9"/>
    <p:sldId id="311" r:id="rId10"/>
    <p:sldId id="312" r:id="rId11"/>
    <p:sldId id="285" r:id="rId12"/>
    <p:sldId id="257" r:id="rId13"/>
    <p:sldId id="286" r:id="rId14"/>
    <p:sldId id="287" r:id="rId15"/>
    <p:sldId id="288" r:id="rId16"/>
    <p:sldId id="290" r:id="rId17"/>
    <p:sldId id="291" r:id="rId18"/>
    <p:sldId id="292" r:id="rId19"/>
    <p:sldId id="293" r:id="rId20"/>
    <p:sldId id="294" r:id="rId21"/>
    <p:sldId id="295" r:id="rId22"/>
    <p:sldId id="297" r:id="rId23"/>
    <p:sldId id="298" r:id="rId24"/>
    <p:sldId id="299" r:id="rId25"/>
    <p:sldId id="269" r:id="rId26"/>
    <p:sldId id="301" r:id="rId27"/>
    <p:sldId id="271" r:id="rId28"/>
    <p:sldId id="272" r:id="rId29"/>
    <p:sldId id="273" r:id="rId30"/>
    <p:sldId id="313" r:id="rId31"/>
    <p:sldId id="314" r:id="rId32"/>
    <p:sldId id="315" r:id="rId33"/>
    <p:sldId id="316" r:id="rId34"/>
    <p:sldId id="317" r:id="rId35"/>
    <p:sldId id="319" r:id="rId36"/>
    <p:sldId id="318"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60" d="100"/>
          <a:sy n="60" d="100"/>
        </p:scale>
        <p:origin x="-1572" y="-198"/>
      </p:cViewPr>
      <p:guideLst>
        <p:guide orient="horz" pos="2160"/>
        <p:guide pos="2880"/>
      </p:guideLst>
    </p:cSldViewPr>
  </p:slideViewPr>
  <p:outlineViewPr>
    <p:cViewPr>
      <p:scale>
        <a:sx n="33" d="100"/>
        <a:sy n="33" d="100"/>
      </p:scale>
      <p:origin x="0" y="667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76672"/>
            <a:ext cx="7772400" cy="1470025"/>
          </a:xfrm>
        </p:spPr>
        <p:txBody>
          <a:bodyPr>
            <a:normAutofit/>
          </a:bodyPr>
          <a:lstStyle/>
          <a:p>
            <a:r>
              <a:rPr lang="ru-RU" sz="6000" b="1" dirty="0" smtClean="0"/>
              <a:t>Правовой </a:t>
            </a:r>
            <a:r>
              <a:rPr lang="ru-RU" sz="6000" b="1" dirty="0" err="1" smtClean="0"/>
              <a:t>квиз</a:t>
            </a:r>
            <a:endParaRPr lang="ru-RU" sz="6000" b="1" dirty="0"/>
          </a:p>
        </p:txBody>
      </p:sp>
      <p:sp>
        <p:nvSpPr>
          <p:cNvPr id="3" name="Подзаголовок 2"/>
          <p:cNvSpPr>
            <a:spLocks noGrp="1"/>
          </p:cNvSpPr>
          <p:nvPr>
            <p:ph type="subTitle" idx="1"/>
          </p:nvPr>
        </p:nvSpPr>
        <p:spPr/>
        <p:txBody>
          <a:bodyPr/>
          <a:lstStyle/>
          <a:p>
            <a:endParaRPr lang="ru-RU"/>
          </a:p>
        </p:txBody>
      </p:sp>
      <p:pic>
        <p:nvPicPr>
          <p:cNvPr id="37890" name="Picture 2" descr="https://cdn.culture.ru/images/4b3e99ab-6d11-5fe6-b9d5-28ee59106201"/>
          <p:cNvPicPr>
            <a:picLocks noChangeAspect="1" noChangeArrowheads="1"/>
          </p:cNvPicPr>
          <p:nvPr/>
        </p:nvPicPr>
        <p:blipFill>
          <a:blip r:embed="rId2" cstate="print"/>
          <a:srcRect/>
          <a:stretch>
            <a:fillRect/>
          </a:stretch>
        </p:blipFill>
        <p:spPr bwMode="auto">
          <a:xfrm>
            <a:off x="1403648" y="2060848"/>
            <a:ext cx="6444208" cy="429613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5842" name="Picture 2"/>
          <p:cNvPicPr>
            <a:picLocks noChangeAspect="1" noChangeArrowheads="1"/>
          </p:cNvPicPr>
          <p:nvPr/>
        </p:nvPicPr>
        <p:blipFill>
          <a:blip r:embed="rId2" cstate="print"/>
          <a:srcRect l="20196" t="19313" r="27781" b="15719"/>
          <a:stretch>
            <a:fillRect/>
          </a:stretch>
        </p:blipFill>
        <p:spPr bwMode="auto">
          <a:xfrm>
            <a:off x="-1" y="0"/>
            <a:ext cx="9191115" cy="645333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algn="ctr">
              <a:buNone/>
            </a:pPr>
            <a:r>
              <a:rPr lang="ru-RU" sz="6000" b="1" dirty="0" smtClean="0"/>
              <a:t>Конкурс № </a:t>
            </a:r>
            <a:r>
              <a:rPr lang="en-US" sz="6000" b="1" dirty="0" smtClean="0"/>
              <a:t>2</a:t>
            </a:r>
            <a:endParaRPr lang="ru-RU" sz="6000" b="1" dirty="0" smtClean="0"/>
          </a:p>
          <a:p>
            <a:pPr algn="ctr">
              <a:buNone/>
            </a:pPr>
            <a:r>
              <a:rPr lang="ru-RU" sz="6000" b="1" dirty="0" smtClean="0"/>
              <a:t>«Знатоки раскрытых преступлений»</a:t>
            </a:r>
            <a:endParaRPr lang="ru-RU" sz="6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9144000" cy="6990971"/>
        </p:xfrm>
        <a:graphic>
          <a:graphicData uri="http://schemas.openxmlformats.org/drawingml/2006/table">
            <a:tbl>
              <a:tblPr/>
              <a:tblGrid>
                <a:gridCol w="4571511"/>
                <a:gridCol w="4572489"/>
              </a:tblGrid>
              <a:tr h="489857">
                <a:tc>
                  <a:txBody>
                    <a:bodyPr/>
                    <a:lstStyle/>
                    <a:p>
                      <a:pPr algn="ctr">
                        <a:lnSpc>
                          <a:spcPct val="107000"/>
                        </a:lnSpc>
                        <a:spcAft>
                          <a:spcPts val="0"/>
                        </a:spcAft>
                      </a:pPr>
                      <a:r>
                        <a:rPr lang="ru-RU" sz="3200" b="1" dirty="0">
                          <a:solidFill>
                            <a:srgbClr val="000000"/>
                          </a:solidFill>
                          <a:latin typeface="Times New Roman"/>
                          <a:ea typeface="Calibri"/>
                          <a:cs typeface="Times New Roman"/>
                        </a:rPr>
                        <a:t>Задание</a:t>
                      </a:r>
                      <a:endParaRPr lang="ru-RU"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3200" b="1" dirty="0">
                          <a:solidFill>
                            <a:srgbClr val="000000"/>
                          </a:solidFill>
                          <a:latin typeface="Times New Roman"/>
                          <a:ea typeface="Calibri"/>
                          <a:cs typeface="Times New Roman"/>
                        </a:rPr>
                        <a:t>Ответ</a:t>
                      </a:r>
                      <a:endParaRPr lang="ru-RU"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887">
                <a:tc>
                  <a:txBody>
                    <a:bodyPr/>
                    <a:lstStyle/>
                    <a:p>
                      <a:pPr algn="just">
                        <a:lnSpc>
                          <a:spcPct val="107000"/>
                        </a:lnSpc>
                        <a:spcAft>
                          <a:spcPts val="0"/>
                        </a:spcAft>
                      </a:pPr>
                      <a:r>
                        <a:rPr lang="ru-RU" sz="2400" dirty="0">
                          <a:solidFill>
                            <a:srgbClr val="000000"/>
                          </a:solidFill>
                          <a:latin typeface="Times New Roman" pitchFamily="18" charset="0"/>
                          <a:ea typeface="Times New Roman"/>
                          <a:cs typeface="Times New Roman" pitchFamily="18" charset="0"/>
                        </a:rPr>
                        <a:t>1. Тайно проник в школьную</a:t>
                      </a:r>
                      <a:endParaRPr lang="ru-RU" sz="2400" dirty="0">
                        <a:latin typeface="Times New Roman" pitchFamily="18" charset="0"/>
                        <a:ea typeface="Calibri"/>
                        <a:cs typeface="Times New Roman" pitchFamily="18" charset="0"/>
                      </a:endParaRPr>
                    </a:p>
                    <a:p>
                      <a:pPr algn="just">
                        <a:lnSpc>
                          <a:spcPct val="107000"/>
                        </a:lnSpc>
                        <a:spcAft>
                          <a:spcPts val="0"/>
                        </a:spcAft>
                      </a:pPr>
                      <a:r>
                        <a:rPr lang="ru-RU" sz="2400" dirty="0">
                          <a:solidFill>
                            <a:srgbClr val="000000"/>
                          </a:solidFill>
                          <a:latin typeface="Times New Roman" pitchFamily="18" charset="0"/>
                          <a:ea typeface="Times New Roman"/>
                          <a:cs typeface="Times New Roman" pitchFamily="18" charset="0"/>
                        </a:rPr>
                        <a:t>раздевалку и забрал чужую куртку.</a:t>
                      </a:r>
                      <a:endParaRPr lang="ru-RU"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ru-RU"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285">
                <a:tc>
                  <a:txBody>
                    <a:bodyPr/>
                    <a:lstStyle/>
                    <a:p>
                      <a:pPr algn="just">
                        <a:lnSpc>
                          <a:spcPct val="107000"/>
                        </a:lnSpc>
                        <a:spcAft>
                          <a:spcPts val="0"/>
                        </a:spcAft>
                      </a:pPr>
                      <a:r>
                        <a:rPr lang="ru-RU" sz="2400" dirty="0">
                          <a:solidFill>
                            <a:srgbClr val="000000"/>
                          </a:solidFill>
                          <a:latin typeface="Times New Roman" pitchFamily="18" charset="0"/>
                          <a:ea typeface="Times New Roman"/>
                          <a:cs typeface="Times New Roman" pitchFamily="18" charset="0"/>
                        </a:rPr>
                        <a:t>2. Ночью, снял колеса, с машины</a:t>
                      </a:r>
                      <a:endParaRPr lang="ru-RU" sz="2400" dirty="0">
                        <a:latin typeface="Times New Roman" pitchFamily="18" charset="0"/>
                        <a:ea typeface="Calibri"/>
                        <a:cs typeface="Times New Roman" pitchFamily="18" charset="0"/>
                      </a:endParaRPr>
                    </a:p>
                    <a:p>
                      <a:pPr algn="just">
                        <a:lnSpc>
                          <a:spcPct val="107000"/>
                        </a:lnSpc>
                        <a:spcAft>
                          <a:spcPts val="0"/>
                        </a:spcAft>
                      </a:pPr>
                      <a:r>
                        <a:rPr lang="ru-RU" sz="2400" dirty="0">
                          <a:solidFill>
                            <a:srgbClr val="000000"/>
                          </a:solidFill>
                          <a:latin typeface="Times New Roman" pitchFamily="18" charset="0"/>
                          <a:ea typeface="Times New Roman"/>
                          <a:cs typeface="Times New Roman" pitchFamily="18" charset="0"/>
                        </a:rPr>
                        <a:t>стоящей в соседнем дворе.</a:t>
                      </a:r>
                      <a:endParaRPr lang="ru-RU"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ru-RU" sz="2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7707">
                <a:tc>
                  <a:txBody>
                    <a:bodyPr/>
                    <a:lstStyle/>
                    <a:p>
                      <a:pPr algn="just">
                        <a:lnSpc>
                          <a:spcPct val="107000"/>
                        </a:lnSpc>
                        <a:spcAft>
                          <a:spcPts val="0"/>
                        </a:spcAft>
                      </a:pPr>
                      <a:r>
                        <a:rPr lang="ru-RU" sz="2400" dirty="0">
                          <a:solidFill>
                            <a:srgbClr val="000000"/>
                          </a:solidFill>
                          <a:latin typeface="Times New Roman" pitchFamily="18" charset="0"/>
                          <a:ea typeface="Times New Roman"/>
                          <a:cs typeface="Times New Roman" pitchFamily="18" charset="0"/>
                        </a:rPr>
                        <a:t>3. Взял взаймы 1000 рублей и</a:t>
                      </a:r>
                      <a:endParaRPr lang="ru-RU" sz="2400" dirty="0">
                        <a:latin typeface="Times New Roman" pitchFamily="18" charset="0"/>
                        <a:ea typeface="Calibri"/>
                        <a:cs typeface="Times New Roman" pitchFamily="18" charset="0"/>
                      </a:endParaRPr>
                    </a:p>
                    <a:p>
                      <a:pPr algn="just">
                        <a:lnSpc>
                          <a:spcPct val="107000"/>
                        </a:lnSpc>
                        <a:spcAft>
                          <a:spcPts val="0"/>
                        </a:spcAft>
                      </a:pPr>
                      <a:r>
                        <a:rPr lang="ru-RU" sz="2400" dirty="0">
                          <a:solidFill>
                            <a:srgbClr val="000000"/>
                          </a:solidFill>
                          <a:latin typeface="Times New Roman" pitchFamily="18" charset="0"/>
                          <a:ea typeface="Times New Roman"/>
                          <a:cs typeface="Times New Roman" pitchFamily="18" charset="0"/>
                        </a:rPr>
                        <a:t>пообещал вернуть через месяц, но так</a:t>
                      </a:r>
                      <a:endParaRPr lang="ru-RU" sz="2400" dirty="0">
                        <a:latin typeface="Times New Roman" pitchFamily="18" charset="0"/>
                        <a:ea typeface="Calibri"/>
                        <a:cs typeface="Times New Roman" pitchFamily="18" charset="0"/>
                      </a:endParaRPr>
                    </a:p>
                    <a:p>
                      <a:pPr algn="just">
                        <a:lnSpc>
                          <a:spcPct val="107000"/>
                        </a:lnSpc>
                        <a:spcAft>
                          <a:spcPts val="0"/>
                        </a:spcAft>
                      </a:pPr>
                      <a:r>
                        <a:rPr lang="ru-RU" sz="2400" dirty="0">
                          <a:solidFill>
                            <a:srgbClr val="000000"/>
                          </a:solidFill>
                          <a:latin typeface="Times New Roman" pitchFamily="18" charset="0"/>
                          <a:ea typeface="Times New Roman"/>
                          <a:cs typeface="Times New Roman" pitchFamily="18" charset="0"/>
                        </a:rPr>
                        <a:t>и не вернул.</a:t>
                      </a:r>
                      <a:endParaRPr lang="ru-RU"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ru-RU"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264">
                <a:tc>
                  <a:txBody>
                    <a:bodyPr/>
                    <a:lstStyle/>
                    <a:p>
                      <a:pPr algn="just">
                        <a:lnSpc>
                          <a:spcPct val="107000"/>
                        </a:lnSpc>
                        <a:spcAft>
                          <a:spcPts val="0"/>
                        </a:spcAft>
                      </a:pPr>
                      <a:r>
                        <a:rPr lang="ru-RU" sz="2400">
                          <a:solidFill>
                            <a:srgbClr val="000000"/>
                          </a:solidFill>
                          <a:latin typeface="Times New Roman" pitchFamily="18" charset="0"/>
                          <a:ea typeface="Times New Roman"/>
                          <a:cs typeface="Times New Roman" pitchFamily="18" charset="0"/>
                        </a:rPr>
                        <a:t>4. Схватил шапку с головы прохожего</a:t>
                      </a:r>
                      <a:endParaRPr lang="ru-RU" sz="2400">
                        <a:latin typeface="Times New Roman" pitchFamily="18" charset="0"/>
                        <a:ea typeface="Calibri"/>
                        <a:cs typeface="Times New Roman" pitchFamily="18" charset="0"/>
                      </a:endParaRPr>
                    </a:p>
                    <a:p>
                      <a:pPr algn="just">
                        <a:lnSpc>
                          <a:spcPct val="107000"/>
                        </a:lnSpc>
                        <a:spcAft>
                          <a:spcPts val="0"/>
                        </a:spcAft>
                      </a:pPr>
                      <a:r>
                        <a:rPr lang="ru-RU" sz="2400">
                          <a:solidFill>
                            <a:srgbClr val="000000"/>
                          </a:solidFill>
                          <a:latin typeface="Times New Roman" pitchFamily="18" charset="0"/>
                          <a:ea typeface="Times New Roman"/>
                          <a:cs typeface="Times New Roman" pitchFamily="18" charset="0"/>
                        </a:rPr>
                        <a:t>и скрылся.</a:t>
                      </a:r>
                      <a:endParaRPr lang="ru-RU" sz="2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ru-RU"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670">
                <a:tc>
                  <a:txBody>
                    <a:bodyPr/>
                    <a:lstStyle/>
                    <a:p>
                      <a:pPr algn="just">
                        <a:lnSpc>
                          <a:spcPct val="107000"/>
                        </a:lnSpc>
                        <a:spcAft>
                          <a:spcPts val="0"/>
                        </a:spcAft>
                      </a:pPr>
                      <a:r>
                        <a:rPr lang="ru-RU" sz="2400" dirty="0">
                          <a:solidFill>
                            <a:srgbClr val="000000"/>
                          </a:solidFill>
                          <a:latin typeface="Times New Roman" pitchFamily="18" charset="0"/>
                          <a:ea typeface="Times New Roman"/>
                          <a:cs typeface="Times New Roman" pitchFamily="18" charset="0"/>
                        </a:rPr>
                        <a:t>5. Выходя из автобуса, выхватил</a:t>
                      </a:r>
                      <a:endParaRPr lang="ru-RU" sz="2400" dirty="0">
                        <a:latin typeface="Times New Roman" pitchFamily="18" charset="0"/>
                        <a:ea typeface="Calibri"/>
                        <a:cs typeface="Times New Roman" pitchFamily="18" charset="0"/>
                      </a:endParaRPr>
                    </a:p>
                    <a:p>
                      <a:pPr algn="just">
                        <a:lnSpc>
                          <a:spcPct val="107000"/>
                        </a:lnSpc>
                        <a:spcAft>
                          <a:spcPts val="0"/>
                        </a:spcAft>
                      </a:pPr>
                      <a:r>
                        <a:rPr lang="ru-RU" sz="2400" dirty="0">
                          <a:solidFill>
                            <a:srgbClr val="000000"/>
                          </a:solidFill>
                          <a:latin typeface="Times New Roman" pitchFamily="18" charset="0"/>
                          <a:ea typeface="Times New Roman"/>
                          <a:cs typeface="Times New Roman" pitchFamily="18" charset="0"/>
                        </a:rPr>
                        <a:t>сумку у женщины и скрылся</a:t>
                      </a:r>
                      <a:endParaRPr lang="ru-RU"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ru-RU"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9714">
                <a:tc>
                  <a:txBody>
                    <a:bodyPr/>
                    <a:lstStyle/>
                    <a:p>
                      <a:pPr algn="just">
                        <a:lnSpc>
                          <a:spcPct val="107000"/>
                        </a:lnSpc>
                        <a:spcAft>
                          <a:spcPts val="0"/>
                        </a:spcAft>
                      </a:pPr>
                      <a:r>
                        <a:rPr lang="ru-RU" sz="2400">
                          <a:solidFill>
                            <a:srgbClr val="000000"/>
                          </a:solidFill>
                          <a:latin typeface="Times New Roman" pitchFamily="18" charset="0"/>
                          <a:ea typeface="Times New Roman"/>
                          <a:cs typeface="Times New Roman" pitchFamily="18" charset="0"/>
                        </a:rPr>
                        <a:t>6. Вовлек в азартную игру и обыграл</a:t>
                      </a:r>
                      <a:endParaRPr lang="ru-RU" sz="2400">
                        <a:latin typeface="Times New Roman" pitchFamily="18" charset="0"/>
                        <a:ea typeface="Calibri"/>
                        <a:cs typeface="Times New Roman" pitchFamily="18" charset="0"/>
                      </a:endParaRPr>
                    </a:p>
                    <a:p>
                      <a:pPr algn="just">
                        <a:lnSpc>
                          <a:spcPct val="107000"/>
                        </a:lnSpc>
                        <a:spcAft>
                          <a:spcPts val="0"/>
                        </a:spcAft>
                      </a:pPr>
                      <a:r>
                        <a:rPr lang="ru-RU" sz="2400">
                          <a:solidFill>
                            <a:srgbClr val="000000"/>
                          </a:solidFill>
                          <a:latin typeface="Times New Roman" pitchFamily="18" charset="0"/>
                          <a:ea typeface="Times New Roman"/>
                          <a:cs typeface="Times New Roman" pitchFamily="18" charset="0"/>
                        </a:rPr>
                        <a:t>путем обмана</a:t>
                      </a:r>
                      <a:endParaRPr lang="ru-RU" sz="2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endParaRPr lang="ru-RU"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9144000" cy="7174803"/>
        </p:xfrm>
        <a:graphic>
          <a:graphicData uri="http://schemas.openxmlformats.org/drawingml/2006/table">
            <a:tbl>
              <a:tblPr/>
              <a:tblGrid>
                <a:gridCol w="4571511"/>
                <a:gridCol w="4572489"/>
              </a:tblGrid>
              <a:tr h="489857">
                <a:tc>
                  <a:txBody>
                    <a:bodyPr/>
                    <a:lstStyle/>
                    <a:p>
                      <a:pPr algn="ctr">
                        <a:lnSpc>
                          <a:spcPct val="107000"/>
                        </a:lnSpc>
                        <a:spcAft>
                          <a:spcPts val="0"/>
                        </a:spcAft>
                      </a:pPr>
                      <a:r>
                        <a:rPr lang="ru-RU" sz="3200" b="1" dirty="0">
                          <a:solidFill>
                            <a:srgbClr val="000000"/>
                          </a:solidFill>
                          <a:latin typeface="Times New Roman"/>
                          <a:ea typeface="Calibri"/>
                          <a:cs typeface="Times New Roman"/>
                        </a:rPr>
                        <a:t>Задание</a:t>
                      </a:r>
                      <a:endParaRPr lang="ru-RU"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3200" b="1" dirty="0">
                          <a:solidFill>
                            <a:srgbClr val="000000"/>
                          </a:solidFill>
                          <a:latin typeface="Times New Roman"/>
                          <a:ea typeface="Calibri"/>
                          <a:cs typeface="Times New Roman"/>
                        </a:rPr>
                        <a:t>Ответ</a:t>
                      </a:r>
                      <a:endParaRPr lang="ru-RU" sz="2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887">
                <a:tc>
                  <a:txBody>
                    <a:bodyPr/>
                    <a:lstStyle/>
                    <a:p>
                      <a:pPr algn="just">
                        <a:lnSpc>
                          <a:spcPct val="107000"/>
                        </a:lnSpc>
                        <a:spcAft>
                          <a:spcPts val="0"/>
                        </a:spcAft>
                      </a:pPr>
                      <a:r>
                        <a:rPr lang="ru-RU" sz="2400">
                          <a:solidFill>
                            <a:srgbClr val="000000"/>
                          </a:solidFill>
                          <a:latin typeface="Times New Roman" pitchFamily="18" charset="0"/>
                          <a:ea typeface="Times New Roman"/>
                          <a:cs typeface="Times New Roman" pitchFamily="18" charset="0"/>
                        </a:rPr>
                        <a:t>1. Тайно проник в школьную</a:t>
                      </a:r>
                      <a:endParaRPr lang="ru-RU" sz="2400">
                        <a:latin typeface="Times New Roman" pitchFamily="18" charset="0"/>
                        <a:ea typeface="Calibri"/>
                        <a:cs typeface="Times New Roman" pitchFamily="18" charset="0"/>
                      </a:endParaRPr>
                    </a:p>
                    <a:p>
                      <a:pPr algn="just">
                        <a:lnSpc>
                          <a:spcPct val="107000"/>
                        </a:lnSpc>
                        <a:spcAft>
                          <a:spcPts val="0"/>
                        </a:spcAft>
                      </a:pPr>
                      <a:r>
                        <a:rPr lang="ru-RU" sz="2400">
                          <a:solidFill>
                            <a:srgbClr val="000000"/>
                          </a:solidFill>
                          <a:latin typeface="Times New Roman" pitchFamily="18" charset="0"/>
                          <a:ea typeface="Times New Roman"/>
                          <a:cs typeface="Times New Roman" pitchFamily="18" charset="0"/>
                        </a:rPr>
                        <a:t>раздевалку и забрал чужую куртку.</a:t>
                      </a:r>
                      <a:endParaRPr lang="ru-RU" sz="2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400" b="1" u="sng" dirty="0">
                          <a:solidFill>
                            <a:srgbClr val="000000"/>
                          </a:solidFill>
                          <a:latin typeface="Times New Roman" pitchFamily="18" charset="0"/>
                          <a:ea typeface="Times New Roman"/>
                          <a:cs typeface="Times New Roman" pitchFamily="18" charset="0"/>
                        </a:rPr>
                        <a:t>Кража</a:t>
                      </a:r>
                      <a:endParaRPr lang="ru-RU"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285">
                <a:tc>
                  <a:txBody>
                    <a:bodyPr/>
                    <a:lstStyle/>
                    <a:p>
                      <a:pPr algn="just">
                        <a:lnSpc>
                          <a:spcPct val="107000"/>
                        </a:lnSpc>
                        <a:spcAft>
                          <a:spcPts val="0"/>
                        </a:spcAft>
                      </a:pPr>
                      <a:r>
                        <a:rPr lang="ru-RU" sz="2400" dirty="0">
                          <a:solidFill>
                            <a:srgbClr val="000000"/>
                          </a:solidFill>
                          <a:latin typeface="Times New Roman" pitchFamily="18" charset="0"/>
                          <a:ea typeface="Times New Roman"/>
                          <a:cs typeface="Times New Roman" pitchFamily="18" charset="0"/>
                        </a:rPr>
                        <a:t>2. Ночью, снял колеса, с машины</a:t>
                      </a:r>
                      <a:endParaRPr lang="ru-RU" sz="2400" dirty="0">
                        <a:latin typeface="Times New Roman" pitchFamily="18" charset="0"/>
                        <a:ea typeface="Calibri"/>
                        <a:cs typeface="Times New Roman" pitchFamily="18" charset="0"/>
                      </a:endParaRPr>
                    </a:p>
                    <a:p>
                      <a:pPr algn="just">
                        <a:lnSpc>
                          <a:spcPct val="107000"/>
                        </a:lnSpc>
                        <a:spcAft>
                          <a:spcPts val="0"/>
                        </a:spcAft>
                      </a:pPr>
                      <a:r>
                        <a:rPr lang="ru-RU" sz="2400" dirty="0">
                          <a:solidFill>
                            <a:srgbClr val="000000"/>
                          </a:solidFill>
                          <a:latin typeface="Times New Roman" pitchFamily="18" charset="0"/>
                          <a:ea typeface="Times New Roman"/>
                          <a:cs typeface="Times New Roman" pitchFamily="18" charset="0"/>
                        </a:rPr>
                        <a:t>стоящей в соседнем дворе.</a:t>
                      </a:r>
                      <a:endParaRPr lang="ru-RU"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400" b="1" u="sng">
                          <a:solidFill>
                            <a:srgbClr val="000000"/>
                          </a:solidFill>
                          <a:latin typeface="Times New Roman" pitchFamily="18" charset="0"/>
                          <a:ea typeface="Times New Roman"/>
                          <a:cs typeface="Times New Roman" pitchFamily="18" charset="0"/>
                        </a:rPr>
                        <a:t>Кража</a:t>
                      </a:r>
                      <a:endParaRPr lang="ru-RU" sz="2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7707">
                <a:tc>
                  <a:txBody>
                    <a:bodyPr/>
                    <a:lstStyle/>
                    <a:p>
                      <a:pPr algn="just">
                        <a:lnSpc>
                          <a:spcPct val="107000"/>
                        </a:lnSpc>
                        <a:spcAft>
                          <a:spcPts val="0"/>
                        </a:spcAft>
                      </a:pPr>
                      <a:r>
                        <a:rPr lang="ru-RU" sz="2400">
                          <a:solidFill>
                            <a:srgbClr val="000000"/>
                          </a:solidFill>
                          <a:latin typeface="Times New Roman" pitchFamily="18" charset="0"/>
                          <a:ea typeface="Times New Roman"/>
                          <a:cs typeface="Times New Roman" pitchFamily="18" charset="0"/>
                        </a:rPr>
                        <a:t>3. Взял взаймы 1000 рублей и</a:t>
                      </a:r>
                      <a:endParaRPr lang="ru-RU" sz="2400">
                        <a:latin typeface="Times New Roman" pitchFamily="18" charset="0"/>
                        <a:ea typeface="Calibri"/>
                        <a:cs typeface="Times New Roman" pitchFamily="18" charset="0"/>
                      </a:endParaRPr>
                    </a:p>
                    <a:p>
                      <a:pPr algn="just">
                        <a:lnSpc>
                          <a:spcPct val="107000"/>
                        </a:lnSpc>
                        <a:spcAft>
                          <a:spcPts val="0"/>
                        </a:spcAft>
                      </a:pPr>
                      <a:r>
                        <a:rPr lang="ru-RU" sz="2400">
                          <a:solidFill>
                            <a:srgbClr val="000000"/>
                          </a:solidFill>
                          <a:latin typeface="Times New Roman" pitchFamily="18" charset="0"/>
                          <a:ea typeface="Times New Roman"/>
                          <a:cs typeface="Times New Roman" pitchFamily="18" charset="0"/>
                        </a:rPr>
                        <a:t>пообещал вернуть через месяц, но так</a:t>
                      </a:r>
                      <a:endParaRPr lang="ru-RU" sz="2400">
                        <a:latin typeface="Times New Roman" pitchFamily="18" charset="0"/>
                        <a:ea typeface="Calibri"/>
                        <a:cs typeface="Times New Roman" pitchFamily="18" charset="0"/>
                      </a:endParaRPr>
                    </a:p>
                    <a:p>
                      <a:pPr algn="just">
                        <a:lnSpc>
                          <a:spcPct val="107000"/>
                        </a:lnSpc>
                        <a:spcAft>
                          <a:spcPts val="0"/>
                        </a:spcAft>
                      </a:pPr>
                      <a:r>
                        <a:rPr lang="ru-RU" sz="2400">
                          <a:solidFill>
                            <a:srgbClr val="000000"/>
                          </a:solidFill>
                          <a:latin typeface="Times New Roman" pitchFamily="18" charset="0"/>
                          <a:ea typeface="Times New Roman"/>
                          <a:cs typeface="Times New Roman" pitchFamily="18" charset="0"/>
                        </a:rPr>
                        <a:t>и не вернул.</a:t>
                      </a:r>
                      <a:endParaRPr lang="ru-RU" sz="2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400" b="1" u="sng" dirty="0">
                          <a:solidFill>
                            <a:srgbClr val="000000"/>
                          </a:solidFill>
                          <a:latin typeface="Times New Roman" pitchFamily="18" charset="0"/>
                          <a:ea typeface="Times New Roman"/>
                          <a:cs typeface="Times New Roman" pitchFamily="18" charset="0"/>
                        </a:rPr>
                        <a:t>Мошенничество</a:t>
                      </a:r>
                      <a:endParaRPr lang="ru-RU"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264">
                <a:tc>
                  <a:txBody>
                    <a:bodyPr/>
                    <a:lstStyle/>
                    <a:p>
                      <a:pPr algn="just">
                        <a:lnSpc>
                          <a:spcPct val="107000"/>
                        </a:lnSpc>
                        <a:spcAft>
                          <a:spcPts val="0"/>
                        </a:spcAft>
                      </a:pPr>
                      <a:r>
                        <a:rPr lang="ru-RU" sz="2400">
                          <a:solidFill>
                            <a:srgbClr val="000000"/>
                          </a:solidFill>
                          <a:latin typeface="Times New Roman" pitchFamily="18" charset="0"/>
                          <a:ea typeface="Times New Roman"/>
                          <a:cs typeface="Times New Roman" pitchFamily="18" charset="0"/>
                        </a:rPr>
                        <a:t>4. Схватил шапку с головы прохожего</a:t>
                      </a:r>
                      <a:endParaRPr lang="ru-RU" sz="2400">
                        <a:latin typeface="Times New Roman" pitchFamily="18" charset="0"/>
                        <a:ea typeface="Calibri"/>
                        <a:cs typeface="Times New Roman" pitchFamily="18" charset="0"/>
                      </a:endParaRPr>
                    </a:p>
                    <a:p>
                      <a:pPr algn="just">
                        <a:lnSpc>
                          <a:spcPct val="107000"/>
                        </a:lnSpc>
                        <a:spcAft>
                          <a:spcPts val="0"/>
                        </a:spcAft>
                      </a:pPr>
                      <a:r>
                        <a:rPr lang="ru-RU" sz="2400">
                          <a:solidFill>
                            <a:srgbClr val="000000"/>
                          </a:solidFill>
                          <a:latin typeface="Times New Roman" pitchFamily="18" charset="0"/>
                          <a:ea typeface="Times New Roman"/>
                          <a:cs typeface="Times New Roman" pitchFamily="18" charset="0"/>
                        </a:rPr>
                        <a:t>и скрылся.</a:t>
                      </a:r>
                      <a:endParaRPr lang="ru-RU" sz="2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400" b="1" u="sng">
                          <a:solidFill>
                            <a:srgbClr val="000000"/>
                          </a:solidFill>
                          <a:latin typeface="Times New Roman" pitchFamily="18" charset="0"/>
                          <a:ea typeface="Times New Roman"/>
                          <a:cs typeface="Times New Roman" pitchFamily="18" charset="0"/>
                        </a:rPr>
                        <a:t>Грабеж</a:t>
                      </a:r>
                      <a:endParaRPr lang="ru-RU" sz="2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670">
                <a:tc>
                  <a:txBody>
                    <a:bodyPr/>
                    <a:lstStyle/>
                    <a:p>
                      <a:pPr algn="just">
                        <a:lnSpc>
                          <a:spcPct val="107000"/>
                        </a:lnSpc>
                        <a:spcAft>
                          <a:spcPts val="0"/>
                        </a:spcAft>
                      </a:pPr>
                      <a:r>
                        <a:rPr lang="ru-RU" sz="2400" dirty="0">
                          <a:solidFill>
                            <a:srgbClr val="000000"/>
                          </a:solidFill>
                          <a:latin typeface="Times New Roman" pitchFamily="18" charset="0"/>
                          <a:ea typeface="Times New Roman"/>
                          <a:cs typeface="Times New Roman" pitchFamily="18" charset="0"/>
                        </a:rPr>
                        <a:t>5. Выходя из автобуса, выхватил</a:t>
                      </a:r>
                      <a:endParaRPr lang="ru-RU" sz="2400" dirty="0">
                        <a:latin typeface="Times New Roman" pitchFamily="18" charset="0"/>
                        <a:ea typeface="Calibri"/>
                        <a:cs typeface="Times New Roman" pitchFamily="18" charset="0"/>
                      </a:endParaRPr>
                    </a:p>
                    <a:p>
                      <a:pPr algn="just">
                        <a:lnSpc>
                          <a:spcPct val="107000"/>
                        </a:lnSpc>
                        <a:spcAft>
                          <a:spcPts val="0"/>
                        </a:spcAft>
                      </a:pPr>
                      <a:r>
                        <a:rPr lang="ru-RU" sz="2400" dirty="0">
                          <a:solidFill>
                            <a:srgbClr val="000000"/>
                          </a:solidFill>
                          <a:latin typeface="Times New Roman" pitchFamily="18" charset="0"/>
                          <a:ea typeface="Times New Roman"/>
                          <a:cs typeface="Times New Roman" pitchFamily="18" charset="0"/>
                        </a:rPr>
                        <a:t>сумку у женщины и скрылся</a:t>
                      </a:r>
                      <a:endParaRPr lang="ru-RU"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400" b="1" u="sng">
                          <a:solidFill>
                            <a:srgbClr val="000000"/>
                          </a:solidFill>
                          <a:latin typeface="Times New Roman" pitchFamily="18" charset="0"/>
                          <a:ea typeface="Times New Roman"/>
                          <a:cs typeface="Times New Roman" pitchFamily="18" charset="0"/>
                        </a:rPr>
                        <a:t>Грабеж</a:t>
                      </a:r>
                      <a:endParaRPr lang="ru-RU" sz="2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9714">
                <a:tc>
                  <a:txBody>
                    <a:bodyPr/>
                    <a:lstStyle/>
                    <a:p>
                      <a:pPr algn="just">
                        <a:lnSpc>
                          <a:spcPct val="107000"/>
                        </a:lnSpc>
                        <a:spcAft>
                          <a:spcPts val="0"/>
                        </a:spcAft>
                      </a:pPr>
                      <a:r>
                        <a:rPr lang="ru-RU" sz="2400">
                          <a:solidFill>
                            <a:srgbClr val="000000"/>
                          </a:solidFill>
                          <a:latin typeface="Times New Roman" pitchFamily="18" charset="0"/>
                          <a:ea typeface="Times New Roman"/>
                          <a:cs typeface="Times New Roman" pitchFamily="18" charset="0"/>
                        </a:rPr>
                        <a:t>6. Вовлек в азартную игру и обыграл</a:t>
                      </a:r>
                      <a:endParaRPr lang="ru-RU" sz="2400">
                        <a:latin typeface="Times New Roman" pitchFamily="18" charset="0"/>
                        <a:ea typeface="Calibri"/>
                        <a:cs typeface="Times New Roman" pitchFamily="18" charset="0"/>
                      </a:endParaRPr>
                    </a:p>
                    <a:p>
                      <a:pPr algn="just">
                        <a:lnSpc>
                          <a:spcPct val="107000"/>
                        </a:lnSpc>
                        <a:spcAft>
                          <a:spcPts val="0"/>
                        </a:spcAft>
                      </a:pPr>
                      <a:r>
                        <a:rPr lang="ru-RU" sz="2400">
                          <a:solidFill>
                            <a:srgbClr val="000000"/>
                          </a:solidFill>
                          <a:latin typeface="Times New Roman" pitchFamily="18" charset="0"/>
                          <a:ea typeface="Times New Roman"/>
                          <a:cs typeface="Times New Roman" pitchFamily="18" charset="0"/>
                        </a:rPr>
                        <a:t>путем обмана</a:t>
                      </a:r>
                      <a:endParaRPr lang="ru-RU" sz="24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400" b="1" u="sng" dirty="0">
                          <a:solidFill>
                            <a:srgbClr val="000000"/>
                          </a:solidFill>
                          <a:latin typeface="Times New Roman" pitchFamily="18" charset="0"/>
                          <a:ea typeface="Times New Roman"/>
                          <a:cs typeface="Times New Roman" pitchFamily="18" charset="0"/>
                        </a:rPr>
                        <a:t>Мошенничество</a:t>
                      </a:r>
                      <a:endParaRPr lang="ru-RU" sz="24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algn="ctr">
              <a:buNone/>
            </a:pPr>
            <a:r>
              <a:rPr lang="ru-RU" sz="6000" b="1" dirty="0" smtClean="0"/>
              <a:t>Конкурс № </a:t>
            </a:r>
            <a:r>
              <a:rPr lang="en-US" sz="6000" b="1" dirty="0" smtClean="0"/>
              <a:t>3</a:t>
            </a:r>
            <a:endParaRPr lang="ru-RU" sz="6000" b="1" dirty="0" smtClean="0"/>
          </a:p>
          <a:p>
            <a:pPr algn="ctr">
              <a:buNone/>
            </a:pPr>
            <a:r>
              <a:rPr lang="ru-RU" sz="6000" b="1" i="1" dirty="0" smtClean="0"/>
              <a:t>«Правонарушения в сказках»</a:t>
            </a:r>
            <a:endParaRPr lang="ru-RU" sz="6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b="1" dirty="0" smtClean="0"/>
              <a:t>1.  Схватив крысу Шушеру за хвост, Буратино нарушил её право на…</a:t>
            </a:r>
            <a:endParaRPr lang="ru-RU" b="1" dirty="0"/>
          </a:p>
        </p:txBody>
      </p:sp>
      <p:sp>
        <p:nvSpPr>
          <p:cNvPr id="3" name="Содержимое 2"/>
          <p:cNvSpPr>
            <a:spLocks noGrp="1"/>
          </p:cNvSpPr>
          <p:nvPr>
            <p:ph idx="1"/>
          </p:nvPr>
        </p:nvSpPr>
        <p:spPr/>
        <p:txBody>
          <a:bodyPr/>
          <a:lstStyle/>
          <a:p>
            <a:pPr algn="ctr">
              <a:buNone/>
            </a:pPr>
            <a:endParaRPr lang="ru-RU" dirty="0"/>
          </a:p>
        </p:txBody>
      </p:sp>
      <p:pic>
        <p:nvPicPr>
          <p:cNvPr id="19458" name="Picture 2" descr="https://geroickazok.ru/wp-content/uploads/2023/03/347691_original.jpg"/>
          <p:cNvPicPr>
            <a:picLocks noChangeAspect="1" noChangeArrowheads="1"/>
          </p:cNvPicPr>
          <p:nvPr/>
        </p:nvPicPr>
        <p:blipFill>
          <a:blip r:embed="rId2" cstate="print"/>
          <a:srcRect/>
          <a:stretch>
            <a:fillRect/>
          </a:stretch>
        </p:blipFill>
        <p:spPr bwMode="auto">
          <a:xfrm>
            <a:off x="1043608" y="1700808"/>
            <a:ext cx="7143750" cy="4419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r>
              <a:rPr lang="ru-RU" sz="2800" b="1" dirty="0" smtClean="0"/>
              <a:t>2. Подарив Буратино азбуку и отправив его в школу, папа Карло надеялся, что Буратино воспользуется своим правом на…</a:t>
            </a:r>
            <a:endParaRPr lang="ru-RU" sz="2800" b="1" dirty="0"/>
          </a:p>
        </p:txBody>
      </p:sp>
      <p:sp>
        <p:nvSpPr>
          <p:cNvPr id="3" name="Содержимое 2"/>
          <p:cNvSpPr>
            <a:spLocks noGrp="1"/>
          </p:cNvSpPr>
          <p:nvPr>
            <p:ph idx="1"/>
          </p:nvPr>
        </p:nvSpPr>
        <p:spPr/>
        <p:txBody>
          <a:bodyPr/>
          <a:lstStyle/>
          <a:p>
            <a:pPr algn="ctr">
              <a:buNone/>
            </a:pPr>
            <a:endParaRPr lang="ru-RU" dirty="0"/>
          </a:p>
        </p:txBody>
      </p:sp>
      <p:pic>
        <p:nvPicPr>
          <p:cNvPr id="18434" name="Picture 2" descr="http://static.sobaka.ru/images/image/01/12/51/64/_normal.jpg"/>
          <p:cNvPicPr>
            <a:picLocks noChangeAspect="1" noChangeArrowheads="1"/>
          </p:cNvPicPr>
          <p:nvPr/>
        </p:nvPicPr>
        <p:blipFill>
          <a:blip r:embed="rId2" cstate="print"/>
          <a:srcRect/>
          <a:stretch>
            <a:fillRect/>
          </a:stretch>
        </p:blipFill>
        <p:spPr bwMode="auto">
          <a:xfrm>
            <a:off x="1043608" y="1628800"/>
            <a:ext cx="7128792" cy="475252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r>
              <a:rPr lang="ru-RU" sz="2800" b="1" dirty="0" smtClean="0"/>
              <a:t>3. Полицейские, ворвавшиеся в каморку папы Карло, нарушили его право на…</a:t>
            </a:r>
            <a:endParaRPr lang="ru-RU" sz="2800" b="1" dirty="0"/>
          </a:p>
        </p:txBody>
      </p:sp>
      <p:sp>
        <p:nvSpPr>
          <p:cNvPr id="3" name="Содержимое 2"/>
          <p:cNvSpPr>
            <a:spLocks noGrp="1"/>
          </p:cNvSpPr>
          <p:nvPr>
            <p:ph idx="1"/>
          </p:nvPr>
        </p:nvSpPr>
        <p:spPr/>
        <p:txBody>
          <a:bodyPr/>
          <a:lstStyle/>
          <a:p>
            <a:pPr algn="ctr">
              <a:buNone/>
            </a:pPr>
            <a:endParaRPr lang="ru-RU" dirty="0"/>
          </a:p>
        </p:txBody>
      </p:sp>
      <p:pic>
        <p:nvPicPr>
          <p:cNvPr id="17410" name="Picture 2" descr="https://www.cherlock.ru/images/old/news/People/1385247661-buratino--125.jpg"/>
          <p:cNvPicPr>
            <a:picLocks noChangeAspect="1" noChangeArrowheads="1"/>
          </p:cNvPicPr>
          <p:nvPr/>
        </p:nvPicPr>
        <p:blipFill>
          <a:blip r:embed="rId2" cstate="print"/>
          <a:srcRect/>
          <a:stretch>
            <a:fillRect/>
          </a:stretch>
        </p:blipFill>
        <p:spPr bwMode="auto">
          <a:xfrm>
            <a:off x="1835696" y="1556792"/>
            <a:ext cx="5769552" cy="604649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r>
              <a:rPr lang="ru-RU" sz="2800" b="1" dirty="0" smtClean="0"/>
              <a:t>4. Когда Буратино, лиса Алиса, кот </a:t>
            </a:r>
            <a:r>
              <a:rPr lang="ru-RU" sz="2800" b="1" dirty="0" err="1" smtClean="0"/>
              <a:t>Базилио</a:t>
            </a:r>
            <a:r>
              <a:rPr lang="ru-RU" sz="2800" b="1" dirty="0" smtClean="0"/>
              <a:t> отправились в Страну </a:t>
            </a:r>
            <a:r>
              <a:rPr lang="ru-RU" sz="2800" b="1" dirty="0" err="1" smtClean="0"/>
              <a:t>Дураков</a:t>
            </a:r>
            <a:r>
              <a:rPr lang="ru-RU" sz="2800" b="1" dirty="0" smtClean="0"/>
              <a:t>, они воспользовались правом на… </a:t>
            </a:r>
            <a:endParaRPr lang="ru-RU" sz="2800" b="1" dirty="0"/>
          </a:p>
        </p:txBody>
      </p:sp>
      <p:sp>
        <p:nvSpPr>
          <p:cNvPr id="3" name="Содержимое 2"/>
          <p:cNvSpPr>
            <a:spLocks noGrp="1"/>
          </p:cNvSpPr>
          <p:nvPr>
            <p:ph idx="1"/>
          </p:nvPr>
        </p:nvSpPr>
        <p:spPr/>
        <p:txBody>
          <a:bodyPr/>
          <a:lstStyle/>
          <a:p>
            <a:pPr algn="ctr">
              <a:buNone/>
            </a:pPr>
            <a:endParaRPr lang="ru-RU" dirty="0"/>
          </a:p>
        </p:txBody>
      </p:sp>
      <p:pic>
        <p:nvPicPr>
          <p:cNvPr id="16386" name="Picture 2" descr="https://i1.wp.com/img-fotki.yandex.ru/get/369434/161887320.59c/0_2404f9_4d2ba5ed_orig.jpg"/>
          <p:cNvPicPr>
            <a:picLocks noChangeAspect="1" noChangeArrowheads="1"/>
          </p:cNvPicPr>
          <p:nvPr/>
        </p:nvPicPr>
        <p:blipFill>
          <a:blip r:embed="rId2" cstate="print"/>
          <a:srcRect/>
          <a:stretch>
            <a:fillRect/>
          </a:stretch>
        </p:blipFill>
        <p:spPr bwMode="auto">
          <a:xfrm>
            <a:off x="1691680" y="1484784"/>
            <a:ext cx="5472608" cy="514425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98378"/>
          </a:xfrm>
        </p:spPr>
        <p:style>
          <a:lnRef idx="1">
            <a:schemeClr val="accent4"/>
          </a:lnRef>
          <a:fillRef idx="2">
            <a:schemeClr val="accent4"/>
          </a:fillRef>
          <a:effectRef idx="1">
            <a:schemeClr val="accent4"/>
          </a:effectRef>
          <a:fontRef idx="minor">
            <a:schemeClr val="dk1"/>
          </a:fontRef>
        </p:style>
        <p:txBody>
          <a:bodyPr>
            <a:noAutofit/>
          </a:bodyPr>
          <a:lstStyle/>
          <a:p>
            <a:r>
              <a:rPr lang="ru-RU" sz="2800" b="1" dirty="0" smtClean="0"/>
              <a:t>5. </a:t>
            </a:r>
            <a:r>
              <a:rPr lang="ru-RU" sz="3200" b="1" dirty="0" smtClean="0"/>
              <a:t>В какой сказке личность во всех отношениях серая осуществляет план убийства двух лиц и лишь благодаря своевременному вмешательству общественности всё кончается благополучно? </a:t>
            </a:r>
            <a:endParaRPr lang="ru-RU" sz="2800" b="1" dirty="0"/>
          </a:p>
        </p:txBody>
      </p:sp>
      <p:pic>
        <p:nvPicPr>
          <p:cNvPr id="15362" name="Picture 2" descr="https://hmao.sledcom.ru/upload/site67/document_images/IMG_3775-720x400,720x400.jpg"/>
          <p:cNvPicPr>
            <a:picLocks noChangeAspect="1" noChangeArrowheads="1"/>
          </p:cNvPicPr>
          <p:nvPr/>
        </p:nvPicPr>
        <p:blipFill>
          <a:blip r:embed="rId2" cstate="print"/>
          <a:srcRect t="3661" r="53539"/>
          <a:stretch>
            <a:fillRect/>
          </a:stretch>
        </p:blipFill>
        <p:spPr bwMode="auto">
          <a:xfrm>
            <a:off x="539552" y="2924944"/>
            <a:ext cx="2400201" cy="373265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algn="ctr">
              <a:buNone/>
            </a:pPr>
            <a:r>
              <a:rPr lang="ru-RU" sz="6000" b="1" dirty="0" smtClean="0"/>
              <a:t>Конкурс № 1</a:t>
            </a:r>
          </a:p>
          <a:p>
            <a:pPr algn="ctr">
              <a:buNone/>
            </a:pPr>
            <a:r>
              <a:rPr lang="ru-RU" sz="6000" b="1" dirty="0" smtClean="0"/>
              <a:t>«Ребусы»</a:t>
            </a:r>
            <a:endParaRPr lang="ru-RU" sz="60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98378"/>
          </a:xfrm>
        </p:spPr>
        <p:style>
          <a:lnRef idx="1">
            <a:schemeClr val="accent4"/>
          </a:lnRef>
          <a:fillRef idx="2">
            <a:schemeClr val="accent4"/>
          </a:fillRef>
          <a:effectRef idx="1">
            <a:schemeClr val="accent4"/>
          </a:effectRef>
          <a:fontRef idx="minor">
            <a:schemeClr val="dk1"/>
          </a:fontRef>
        </p:style>
        <p:txBody>
          <a:bodyPr>
            <a:noAutofit/>
          </a:bodyPr>
          <a:lstStyle/>
          <a:p>
            <a:r>
              <a:rPr lang="ru-RU" sz="2800" b="1" dirty="0" smtClean="0"/>
              <a:t>6. </a:t>
            </a:r>
            <a:r>
              <a:rPr lang="ru-RU" sz="3200" b="1" dirty="0" smtClean="0"/>
              <a:t>Назовите сказку, в которой лицо с дурной репутацией под вывеской милой и обаятельной личности совершило покушение на семь несовершеннолетних душ, но было разоблачено и жестоко наказано. </a:t>
            </a:r>
            <a:endParaRPr lang="ru-RU" sz="2800" b="1" dirty="0"/>
          </a:p>
        </p:txBody>
      </p:sp>
      <p:pic>
        <p:nvPicPr>
          <p:cNvPr id="4" name="Picture 2" descr="https://hmao.sledcom.ru/upload/site67/document_images/IMG_3775-720x400,720x400.jpg"/>
          <p:cNvPicPr>
            <a:picLocks noChangeAspect="1" noChangeArrowheads="1"/>
          </p:cNvPicPr>
          <p:nvPr/>
        </p:nvPicPr>
        <p:blipFill>
          <a:blip r:embed="rId2" cstate="print"/>
          <a:srcRect t="3661" r="53539"/>
          <a:stretch>
            <a:fillRect/>
          </a:stretch>
        </p:blipFill>
        <p:spPr bwMode="auto">
          <a:xfrm>
            <a:off x="611560" y="2924944"/>
            <a:ext cx="2400201" cy="373265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98378"/>
          </a:xfrm>
        </p:spPr>
        <p:style>
          <a:lnRef idx="1">
            <a:schemeClr val="accent4"/>
          </a:lnRef>
          <a:fillRef idx="2">
            <a:schemeClr val="accent4"/>
          </a:fillRef>
          <a:effectRef idx="1">
            <a:schemeClr val="accent4"/>
          </a:effectRef>
          <a:fontRef idx="minor">
            <a:schemeClr val="dk1"/>
          </a:fontRef>
        </p:style>
        <p:txBody>
          <a:bodyPr>
            <a:noAutofit/>
          </a:bodyPr>
          <a:lstStyle/>
          <a:p>
            <a:r>
              <a:rPr lang="ru-RU" sz="2800" b="1" dirty="0" smtClean="0"/>
              <a:t>7. </a:t>
            </a:r>
            <a:r>
              <a:rPr lang="ru-RU" sz="3200" b="1" dirty="0" smtClean="0"/>
              <a:t>В этой сказке добрая птица уступила свою собственность двум лицам, пожелавшим разделить её на части, но сумевшим это сделать. В итоге - богатство было случайно уничтожено мелкой серой личностью. </a:t>
            </a:r>
            <a:endParaRPr lang="ru-RU" sz="2800" b="1" dirty="0"/>
          </a:p>
        </p:txBody>
      </p:sp>
      <p:pic>
        <p:nvPicPr>
          <p:cNvPr id="3" name="Picture 2" descr="https://hmao.sledcom.ru/upload/site67/document_images/IMG_3775-720x400,720x400.jpg"/>
          <p:cNvPicPr>
            <a:picLocks noChangeAspect="1" noChangeArrowheads="1"/>
          </p:cNvPicPr>
          <p:nvPr/>
        </p:nvPicPr>
        <p:blipFill>
          <a:blip r:embed="rId2" cstate="print"/>
          <a:srcRect t="3661" r="53539"/>
          <a:stretch>
            <a:fillRect/>
          </a:stretch>
        </p:blipFill>
        <p:spPr bwMode="auto">
          <a:xfrm>
            <a:off x="539552" y="3140968"/>
            <a:ext cx="2251243" cy="350100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algn="ctr">
              <a:buNone/>
            </a:pPr>
            <a:r>
              <a:rPr lang="ru-RU" sz="6000" b="1" dirty="0" smtClean="0"/>
              <a:t>Конкурс № 4</a:t>
            </a:r>
          </a:p>
          <a:p>
            <a:pPr algn="ctr">
              <a:buNone/>
            </a:pPr>
            <a:r>
              <a:rPr lang="ru-RU" sz="6000" b="1" dirty="0" smtClean="0"/>
              <a:t>«Придумай слово»</a:t>
            </a:r>
            <a:endParaRPr lang="ru-RU" sz="60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a:xfrm>
            <a:off x="467544" y="1196752"/>
            <a:ext cx="8229600" cy="4525963"/>
          </a:xfrm>
        </p:spPr>
        <p:style>
          <a:lnRef idx="1">
            <a:schemeClr val="accent6"/>
          </a:lnRef>
          <a:fillRef idx="2">
            <a:schemeClr val="accent6"/>
          </a:fillRef>
          <a:effectRef idx="1">
            <a:schemeClr val="accent6"/>
          </a:effectRef>
          <a:fontRef idx="minor">
            <a:schemeClr val="dk1"/>
          </a:fontRef>
        </p:style>
        <p:txBody>
          <a:bodyPr>
            <a:normAutofit/>
          </a:bodyPr>
          <a:lstStyle/>
          <a:p>
            <a:pPr algn="ctr">
              <a:buNone/>
            </a:pPr>
            <a:endParaRPr lang="ru-RU" sz="7200" b="1" dirty="0" smtClean="0"/>
          </a:p>
          <a:p>
            <a:pPr algn="ctr">
              <a:buNone/>
            </a:pPr>
            <a:r>
              <a:rPr lang="ru-RU" sz="7200" b="1" dirty="0" smtClean="0"/>
              <a:t>СПРАВЕДЛИВОСТЬ</a:t>
            </a:r>
            <a:endParaRPr lang="ru-RU" sz="72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algn="ctr">
              <a:buNone/>
            </a:pPr>
            <a:r>
              <a:rPr lang="ru-RU" sz="6000" b="1" dirty="0" smtClean="0"/>
              <a:t>Конкурс № 5</a:t>
            </a:r>
          </a:p>
          <a:p>
            <a:pPr algn="ctr">
              <a:buNone/>
            </a:pPr>
            <a:r>
              <a:rPr lang="ru-RU" sz="6000" b="1" dirty="0" smtClean="0"/>
              <a:t>«Включи логику»</a:t>
            </a:r>
            <a:endParaRPr lang="ru-RU" sz="60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120680"/>
          </a:xfrm>
        </p:spPr>
        <p:txBody>
          <a:bodyPr>
            <a:normAutofit fontScale="92500" lnSpcReduction="10000"/>
          </a:bodyPr>
          <a:lstStyle/>
          <a:p>
            <a:pPr>
              <a:buNone/>
            </a:pPr>
            <a:r>
              <a:rPr lang="ru-RU" dirty="0" smtClean="0"/>
              <a:t>    1. </a:t>
            </a:r>
            <a:r>
              <a:rPr lang="ru-RU" sz="3800" dirty="0" smtClean="0"/>
              <a:t>Известно, что коровы в Индии – животные священные, и неуважение к ним воспринимается здесь как преступление. Говорят даже, что один из европейских дипломатов попал в тюрьму после того, как его автомобиль насмерть сбил корову на одной из индийских дорог. Спасти его смог лишь местный адвокат, сумевший доказать суду, что трагическое происшествие было не чем иным, как... Чем?</a:t>
            </a:r>
          </a:p>
          <a:p>
            <a:pPr>
              <a:buNone/>
            </a:pPr>
            <a:r>
              <a:rPr lang="ru-RU" sz="3800" dirty="0" smtClean="0"/>
              <a:t> </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597352"/>
          </a:xfrm>
        </p:spPr>
        <p:txBody>
          <a:bodyPr>
            <a:normAutofit fontScale="77500" lnSpcReduction="20000"/>
          </a:bodyPr>
          <a:lstStyle/>
          <a:p>
            <a:pPr>
              <a:buNone/>
            </a:pPr>
            <a:r>
              <a:rPr lang="ru-RU" dirty="0" smtClean="0"/>
              <a:t>    2. </a:t>
            </a:r>
            <a:r>
              <a:rPr lang="ru-RU" sz="4100" dirty="0" smtClean="0"/>
              <a:t>В Англии в XVI в. совершивших это преступление объявляли врагами державы и водили по городу с веревкой на шее. В России - били по ступням 60 раз, а рецидивистам отрезали нос или ухо. Римские папы предлагали за это отлучать от церкви. В назидание потомкам пятеро монахов, обвиненных в этом преступлении, были живьем замурованы в монастырскую стену. Сейчас в России это не считается преступлением и исполнение его можно встретить на каждом шагу на улицах города. Что это за преступление?</a:t>
            </a:r>
          </a:p>
          <a:p>
            <a:pPr>
              <a:buNone/>
            </a:pPr>
            <a:r>
              <a:rPr lang="ru-RU" sz="4100" dirty="0" smtClean="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0"/>
            <a:ext cx="8640960" cy="6453336"/>
          </a:xfrm>
        </p:spPr>
        <p:txBody>
          <a:bodyPr>
            <a:normAutofit/>
          </a:bodyPr>
          <a:lstStyle/>
          <a:p>
            <a:pPr>
              <a:buNone/>
            </a:pPr>
            <a:r>
              <a:rPr lang="ru-RU" sz="3600" dirty="0" smtClean="0"/>
              <a:t>   4. Имена каменотеса </a:t>
            </a:r>
            <a:r>
              <a:rPr lang="ru-RU" sz="3600" dirty="0" err="1" smtClean="0"/>
              <a:t>Хепи</a:t>
            </a:r>
            <a:r>
              <a:rPr lang="ru-RU" sz="3600" dirty="0" smtClean="0"/>
              <a:t>, художественного ремесленника </a:t>
            </a:r>
            <a:r>
              <a:rPr lang="ru-RU" sz="3600" dirty="0" err="1" smtClean="0"/>
              <a:t>Ирамуна</a:t>
            </a:r>
            <a:r>
              <a:rPr lang="ru-RU" sz="3600" dirty="0" smtClean="0"/>
              <a:t>, крестьянина </a:t>
            </a:r>
            <a:r>
              <a:rPr lang="ru-RU" sz="3600" dirty="0" err="1" smtClean="0"/>
              <a:t>Аменемхеба</a:t>
            </a:r>
            <a:r>
              <a:rPr lang="ru-RU" sz="3600" dirty="0" smtClean="0"/>
              <a:t>, водоноса </a:t>
            </a:r>
            <a:r>
              <a:rPr lang="ru-RU" sz="3600" dirty="0" err="1" smtClean="0"/>
              <a:t>Хамуаса</a:t>
            </a:r>
            <a:r>
              <a:rPr lang="ru-RU" sz="3600" dirty="0" smtClean="0"/>
              <a:t> и негра-невольника </a:t>
            </a:r>
            <a:r>
              <a:rPr lang="ru-RU" sz="3600" dirty="0" err="1" smtClean="0"/>
              <a:t>Эенофера</a:t>
            </a:r>
            <a:r>
              <a:rPr lang="ru-RU" sz="3600" dirty="0" smtClean="0"/>
              <a:t> дошли до нас из 12 века до нашей эры. Это первые из сохранившихся имен тех, кто был признан виновным в преступлении, которое в Египте строго карается и поныне. О каком преступлении идет речь?</a:t>
            </a:r>
          </a:p>
          <a:p>
            <a:pPr>
              <a:buNone/>
            </a:pPr>
            <a:endParaRPr lang="ru-RU" dirty="0" smtClean="0"/>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597352"/>
          </a:xfrm>
        </p:spPr>
        <p:txBody>
          <a:bodyPr>
            <a:normAutofit fontScale="77500" lnSpcReduction="20000"/>
          </a:bodyPr>
          <a:lstStyle/>
          <a:p>
            <a:pPr>
              <a:buNone/>
            </a:pPr>
            <a:r>
              <a:rPr lang="ru-RU" sz="3800" dirty="0" smtClean="0"/>
              <a:t>    5.  В 1994 году у Магдебурга в восточной Германии нашли массовое захоронение – останки 32 человек. Это могли быть узники концлагерей, расстрелянные гестапо весной 1945 года перед крушением гитлеровского режима. По другой версии, это могли быть останки советских солдат и офицеров, расстрелянных МГБ летом 1953 года за отказ участвовать в подавлении восстания немецких рабочих. Установить истину помогли мелкие частицы, обнаруженные в носовых полостях черепов. Анализ этих частиц позволил утверждать, что преступление произошло летом. Какое же вещество помогло установить время года, когда было совершено преступление?</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49491"/>
          </a:xfrm>
        </p:spPr>
        <p:txBody>
          <a:bodyPr/>
          <a:lstStyle/>
          <a:p>
            <a:pPr>
              <a:buNone/>
            </a:pPr>
            <a:r>
              <a:rPr lang="ru-RU" dirty="0" smtClean="0"/>
              <a:t>   6. </a:t>
            </a:r>
            <a:r>
              <a:rPr lang="ru-RU" sz="3600" dirty="0" smtClean="0"/>
              <a:t>В суде на испанском острове </a:t>
            </a:r>
            <a:r>
              <a:rPr lang="ru-RU" sz="3600" dirty="0" err="1" smtClean="0"/>
              <a:t>Пальма-де-Майорка</a:t>
            </a:r>
            <a:r>
              <a:rPr lang="ru-RU" sz="3600" dirty="0" smtClean="0"/>
              <a:t> судили почтальона </a:t>
            </a:r>
            <a:r>
              <a:rPr lang="ru-RU" sz="3600" dirty="0" err="1" smtClean="0"/>
              <a:t>Габриэля</a:t>
            </a:r>
            <a:r>
              <a:rPr lang="ru-RU" sz="3600" dirty="0" smtClean="0"/>
              <a:t> </a:t>
            </a:r>
            <a:r>
              <a:rPr lang="ru-RU" sz="3600" dirty="0" err="1" smtClean="0"/>
              <a:t>Гранадоса</a:t>
            </a:r>
            <a:r>
              <a:rPr lang="ru-RU" sz="3600" dirty="0" smtClean="0"/>
              <a:t>. Обвинение потребовало для подсудимого 384 912 лет лишения свободы за серийные преступления в количестве 42 768. Что это за преступления?</a:t>
            </a:r>
            <a:endParaRPr lang="ru-RU"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2770" name="Picture 2"/>
          <p:cNvPicPr>
            <a:picLocks noChangeAspect="1" noChangeArrowheads="1"/>
          </p:cNvPicPr>
          <p:nvPr/>
        </p:nvPicPr>
        <p:blipFill>
          <a:blip r:embed="rId2" cstate="print"/>
          <a:srcRect l="19643" t="19313" r="27781" b="16704"/>
          <a:stretch>
            <a:fillRect/>
          </a:stretch>
        </p:blipFill>
        <p:spPr bwMode="auto">
          <a:xfrm>
            <a:off x="0" y="-1"/>
            <a:ext cx="9144000" cy="6858001"/>
          </a:xfrm>
          <a:prstGeom prst="rect">
            <a:avLst/>
          </a:prstGeom>
          <a:noFill/>
          <a:ln w="9525">
            <a:noFill/>
            <a:miter lim="800000"/>
            <a:headEnd/>
            <a:tailEnd/>
          </a:ln>
        </p:spPr>
      </p:pic>
      <p:sp>
        <p:nvSpPr>
          <p:cNvPr id="5" name="Скругленный прямоугольник 4"/>
          <p:cNvSpPr/>
          <p:nvPr/>
        </p:nvSpPr>
        <p:spPr>
          <a:xfrm>
            <a:off x="2123728" y="5633864"/>
            <a:ext cx="5400600" cy="122413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8000" b="1" dirty="0" smtClean="0"/>
              <a:t>?</a:t>
            </a:r>
            <a:endParaRPr lang="ru-RU" sz="80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120680"/>
          </a:xfrm>
        </p:spPr>
        <p:txBody>
          <a:bodyPr>
            <a:normAutofit fontScale="92500" lnSpcReduction="20000"/>
          </a:bodyPr>
          <a:lstStyle/>
          <a:p>
            <a:pPr>
              <a:buNone/>
            </a:pPr>
            <a:r>
              <a:rPr lang="ru-RU" dirty="0" smtClean="0"/>
              <a:t>    </a:t>
            </a:r>
            <a:r>
              <a:rPr lang="ru-RU" sz="3800" dirty="0" smtClean="0"/>
              <a:t>Известно, что коровы в Индии – животные священные, и неуважение к ним воспринимается здесь как преступление. Говорят даже, что один из европейских дипломатов попал в тюрьму после того, как его автомобиль насмерть сбил корову на одной из индийских дорог. Спасти его смог лишь местный адвокат, сумевший доказать суду, что трагическое происшествие было не чем иным, как... Чем?</a:t>
            </a:r>
          </a:p>
          <a:p>
            <a:pPr>
              <a:buNone/>
            </a:pPr>
            <a:r>
              <a:rPr lang="ru-RU" sz="3800" dirty="0" smtClean="0"/>
              <a:t> </a:t>
            </a:r>
          </a:p>
          <a:p>
            <a:pPr>
              <a:buNone/>
            </a:pPr>
            <a:r>
              <a:rPr lang="ru-RU" sz="3900" b="1" dirty="0" smtClean="0"/>
              <a:t>Ответ:</a:t>
            </a:r>
            <a:r>
              <a:rPr lang="ru-RU" sz="3900" dirty="0" smtClean="0"/>
              <a:t> </a:t>
            </a:r>
            <a:r>
              <a:rPr lang="ru-RU" sz="3900" b="1" dirty="0" smtClean="0">
                <a:solidFill>
                  <a:srgbClr val="C00000"/>
                </a:solidFill>
              </a:rPr>
              <a:t>Самоубийством коровы.</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597352"/>
          </a:xfrm>
        </p:spPr>
        <p:txBody>
          <a:bodyPr>
            <a:normAutofit fontScale="77500" lnSpcReduction="20000"/>
          </a:bodyPr>
          <a:lstStyle/>
          <a:p>
            <a:pPr>
              <a:buNone/>
            </a:pPr>
            <a:r>
              <a:rPr lang="ru-RU" dirty="0" smtClean="0"/>
              <a:t>    3. </a:t>
            </a:r>
            <a:r>
              <a:rPr lang="ru-RU" sz="4100" dirty="0" smtClean="0"/>
              <a:t>В Англии в XVI в. совершивших это преступление объявляли врагами державы и водили по городу с веревкой на шее. В России - били по ступням 60 раз, а рецидивистам отрезали нос или ухо. Римские папы предлагали за это отлучать от церкви. В назидание потомкам пятеро монахов, обвиненных в этом преступлении, были живьем замурованы в монастырскую стену. Сейчас в России это не считается преступлением и исполнение его можно встретить на каждом шагу на улицах города. Что это за преступление?</a:t>
            </a:r>
          </a:p>
          <a:p>
            <a:pPr>
              <a:buNone/>
            </a:pPr>
            <a:r>
              <a:rPr lang="ru-RU" sz="4100" dirty="0" smtClean="0"/>
              <a:t> </a:t>
            </a:r>
          </a:p>
          <a:p>
            <a:pPr>
              <a:buNone/>
            </a:pPr>
            <a:r>
              <a:rPr lang="ru-RU" sz="4000" b="1" dirty="0" smtClean="0"/>
              <a:t>Ответ: </a:t>
            </a:r>
            <a:r>
              <a:rPr lang="ru-RU" sz="4000" b="1" dirty="0" smtClean="0">
                <a:solidFill>
                  <a:srgbClr val="C00000"/>
                </a:solidFill>
              </a:rPr>
              <a:t>Курение.</a:t>
            </a:r>
          </a:p>
          <a:p>
            <a:pPr>
              <a:buNone/>
            </a:pP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0"/>
            <a:ext cx="8640960" cy="6453336"/>
          </a:xfrm>
        </p:spPr>
        <p:txBody>
          <a:bodyPr>
            <a:normAutofit lnSpcReduction="10000"/>
          </a:bodyPr>
          <a:lstStyle/>
          <a:p>
            <a:pPr>
              <a:buNone/>
            </a:pPr>
            <a:r>
              <a:rPr lang="ru-RU" sz="3600" dirty="0" smtClean="0"/>
              <a:t>   Имена каменотеса </a:t>
            </a:r>
            <a:r>
              <a:rPr lang="ru-RU" sz="3600" dirty="0" err="1" smtClean="0"/>
              <a:t>Хепи</a:t>
            </a:r>
            <a:r>
              <a:rPr lang="ru-RU" sz="3600" dirty="0" smtClean="0"/>
              <a:t>, художественного ремесленника </a:t>
            </a:r>
            <a:r>
              <a:rPr lang="ru-RU" sz="3600" dirty="0" err="1" smtClean="0"/>
              <a:t>Ирамуна</a:t>
            </a:r>
            <a:r>
              <a:rPr lang="ru-RU" sz="3600" dirty="0" smtClean="0"/>
              <a:t>, крестьянина </a:t>
            </a:r>
            <a:r>
              <a:rPr lang="ru-RU" sz="3600" dirty="0" err="1" smtClean="0"/>
              <a:t>Аменемхеба</a:t>
            </a:r>
            <a:r>
              <a:rPr lang="ru-RU" sz="3600" dirty="0" smtClean="0"/>
              <a:t>, водоноса </a:t>
            </a:r>
            <a:r>
              <a:rPr lang="ru-RU" sz="3600" dirty="0" err="1" smtClean="0"/>
              <a:t>Хамуаса</a:t>
            </a:r>
            <a:r>
              <a:rPr lang="ru-RU" sz="3600" dirty="0" smtClean="0"/>
              <a:t> и негра-невольника </a:t>
            </a:r>
            <a:r>
              <a:rPr lang="ru-RU" sz="3600" dirty="0" err="1" smtClean="0"/>
              <a:t>Эенофера</a:t>
            </a:r>
            <a:r>
              <a:rPr lang="ru-RU" sz="3600" dirty="0" smtClean="0"/>
              <a:t> дошли до нас из 12 века до нашей эры. Это первые из сохранившихся имен тех, кто был признан виновным в преступлении, которое в Египте строго карается и поныне. О каком преступлении идет речь?</a:t>
            </a:r>
          </a:p>
          <a:p>
            <a:pPr>
              <a:buNone/>
            </a:pPr>
            <a:r>
              <a:rPr lang="ru-RU" sz="3600" b="1" dirty="0" smtClean="0"/>
              <a:t>  Ответ:</a:t>
            </a:r>
            <a:r>
              <a:rPr lang="ru-RU" sz="3600" dirty="0" smtClean="0"/>
              <a:t> </a:t>
            </a:r>
            <a:r>
              <a:rPr lang="ru-RU" sz="3600" b="1" dirty="0" smtClean="0">
                <a:solidFill>
                  <a:srgbClr val="C00000"/>
                </a:solidFill>
              </a:rPr>
              <a:t>Разграбление гробниц.</a:t>
            </a:r>
          </a:p>
          <a:p>
            <a:pPr>
              <a:buNone/>
            </a:pPr>
            <a:endParaRPr lang="ru-RU" sz="3600" dirty="0" smtClean="0"/>
          </a:p>
          <a:p>
            <a:pPr>
              <a:buNone/>
            </a:pPr>
            <a:endParaRPr lang="ru-RU" dirty="0" smtClean="0"/>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597352"/>
          </a:xfrm>
        </p:spPr>
        <p:txBody>
          <a:bodyPr>
            <a:normAutofit fontScale="77500" lnSpcReduction="20000"/>
          </a:bodyPr>
          <a:lstStyle/>
          <a:p>
            <a:pPr>
              <a:buNone/>
            </a:pPr>
            <a:r>
              <a:rPr lang="ru-RU" sz="3800" dirty="0" smtClean="0"/>
              <a:t>     В 1994 году у Магдебурга в восточной Германии нашли массовое захоронение – останки 32 человек. Это могли быть узники концлагерей, расстрелянные гестапо весной 1945 года перед крушением гитлеровского режима. По другой версии, это могли быть останки советских солдат и офицеров, расстрелянных МГБ летом 1953 года за отказ участвовать в подавлении восстания немецких рабочих. Установить истину помогли мелкие частицы, обнаруженные в носовых полостях черепов. Анализ этих частиц позволил утверждать, что преступление произошло летом. Какое же вещество помогло установить время года, когда было совершено преступление?</a:t>
            </a:r>
          </a:p>
          <a:p>
            <a:pPr>
              <a:buNone/>
            </a:pPr>
            <a:r>
              <a:rPr lang="ru-RU" sz="3800" dirty="0" smtClean="0"/>
              <a:t> </a:t>
            </a:r>
          </a:p>
          <a:p>
            <a:pPr>
              <a:buNone/>
            </a:pPr>
            <a:r>
              <a:rPr lang="ru-RU" sz="3800" b="1" dirty="0" smtClean="0"/>
              <a:t>      Ответ:</a:t>
            </a:r>
            <a:r>
              <a:rPr lang="ru-RU" sz="3800" dirty="0" smtClean="0"/>
              <a:t> </a:t>
            </a:r>
            <a:r>
              <a:rPr lang="ru-RU" sz="3800" b="1" dirty="0" smtClean="0">
                <a:solidFill>
                  <a:srgbClr val="C00000"/>
                </a:solidFill>
              </a:rPr>
              <a:t>Цветочная пыльца.</a:t>
            </a: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49491"/>
          </a:xfrm>
        </p:spPr>
        <p:txBody>
          <a:bodyPr/>
          <a:lstStyle/>
          <a:p>
            <a:pPr>
              <a:buNone/>
            </a:pPr>
            <a:r>
              <a:rPr lang="ru-RU" dirty="0" smtClean="0"/>
              <a:t>   </a:t>
            </a:r>
            <a:r>
              <a:rPr lang="ru-RU" sz="3600" dirty="0" smtClean="0"/>
              <a:t>В суде на испанском острове </a:t>
            </a:r>
            <a:r>
              <a:rPr lang="ru-RU" sz="3600" dirty="0" err="1" smtClean="0"/>
              <a:t>Пальма-де-Майорка</a:t>
            </a:r>
            <a:r>
              <a:rPr lang="ru-RU" sz="3600" dirty="0" smtClean="0"/>
              <a:t> судили почтальона </a:t>
            </a:r>
            <a:r>
              <a:rPr lang="ru-RU" sz="3600" dirty="0" err="1" smtClean="0"/>
              <a:t>Габриэля</a:t>
            </a:r>
            <a:r>
              <a:rPr lang="ru-RU" sz="3600" dirty="0" smtClean="0"/>
              <a:t> </a:t>
            </a:r>
            <a:r>
              <a:rPr lang="ru-RU" sz="3600" dirty="0" err="1" smtClean="0"/>
              <a:t>Гранадоса</a:t>
            </a:r>
            <a:r>
              <a:rPr lang="ru-RU" sz="3600" dirty="0" smtClean="0"/>
              <a:t>. Обвинение потребовало для подсудимого 384 912 лет лишения свободы за серийные преступления в количестве 42 768. Что это за преступления?</a:t>
            </a:r>
          </a:p>
          <a:p>
            <a:pPr>
              <a:buNone/>
            </a:pPr>
            <a:endParaRPr lang="ru-RU" sz="3600" dirty="0" smtClean="0"/>
          </a:p>
          <a:p>
            <a:pPr>
              <a:buNone/>
            </a:pPr>
            <a:r>
              <a:rPr lang="ru-RU" b="1" dirty="0" smtClean="0"/>
              <a:t>Ответ:</a:t>
            </a:r>
            <a:r>
              <a:rPr lang="ru-RU" dirty="0" smtClean="0"/>
              <a:t> </a:t>
            </a:r>
            <a:r>
              <a:rPr lang="ru-RU" b="1" dirty="0" err="1" smtClean="0">
                <a:solidFill>
                  <a:srgbClr val="C00000"/>
                </a:solidFill>
              </a:rPr>
              <a:t>Недоставленные</a:t>
            </a:r>
            <a:r>
              <a:rPr lang="ru-RU" b="1" dirty="0" smtClean="0">
                <a:solidFill>
                  <a:srgbClr val="C00000"/>
                </a:solidFill>
              </a:rPr>
              <a:t> им письма.</a:t>
            </a:r>
          </a:p>
          <a:p>
            <a:pPr>
              <a:buNone/>
            </a:pPr>
            <a:endParaRPr lang="ru-RU"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algn="ctr">
              <a:buNone/>
            </a:pPr>
            <a:r>
              <a:rPr lang="ru-RU" sz="6000" b="1" dirty="0" smtClean="0"/>
              <a:t>Конкурс № 6</a:t>
            </a:r>
          </a:p>
          <a:p>
            <a:pPr algn="ctr">
              <a:buNone/>
            </a:pPr>
            <a:r>
              <a:rPr lang="ru-RU" sz="6000" b="1" dirty="0" smtClean="0"/>
              <a:t>«Рекламная пауза»</a:t>
            </a:r>
            <a:endParaRPr lang="ru-RU" sz="60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Подводим итоги</a:t>
            </a:r>
            <a:endParaRPr lang="ru-RU" dirty="0"/>
          </a:p>
        </p:txBody>
      </p:sp>
      <p:sp>
        <p:nvSpPr>
          <p:cNvPr id="3" name="Содержимое 2"/>
          <p:cNvSpPr>
            <a:spLocks noGrp="1"/>
          </p:cNvSpPr>
          <p:nvPr>
            <p:ph idx="1"/>
          </p:nvPr>
        </p:nvSpPr>
        <p:spPr/>
        <p:txBody>
          <a:bodyPr/>
          <a:lstStyle/>
          <a:p>
            <a:endParaRPr lang="ru-RU" dirty="0"/>
          </a:p>
        </p:txBody>
      </p:sp>
      <p:pic>
        <p:nvPicPr>
          <p:cNvPr id="55298" name="Picture 2" descr="https://avatars.dzeninfra.ru/get-zen_doc/3769340/pub_63aff0741c8b7a2c47040c91_63aff0ca78bdbe0135666fc5/scale_1200"/>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3794" name="Picture 2"/>
          <p:cNvPicPr>
            <a:picLocks noChangeAspect="1" noChangeArrowheads="1"/>
          </p:cNvPicPr>
          <p:nvPr/>
        </p:nvPicPr>
        <p:blipFill>
          <a:blip r:embed="rId2" cstate="print"/>
          <a:srcRect l="19643" t="19313" r="27781" b="15719"/>
          <a:stretch>
            <a:fillRect/>
          </a:stretch>
        </p:blipFill>
        <p:spPr bwMode="auto">
          <a:xfrm>
            <a:off x="-1" y="0"/>
            <a:ext cx="9144001" cy="6858000"/>
          </a:xfrm>
          <a:prstGeom prst="rect">
            <a:avLst/>
          </a:prstGeom>
          <a:noFill/>
          <a:ln w="9525">
            <a:noFill/>
            <a:miter lim="800000"/>
            <a:headEnd/>
            <a:tailEnd/>
          </a:ln>
        </p:spPr>
      </p:pic>
      <p:sp>
        <p:nvSpPr>
          <p:cNvPr id="5" name="Скругленный прямоугольник 4"/>
          <p:cNvSpPr/>
          <p:nvPr/>
        </p:nvSpPr>
        <p:spPr>
          <a:xfrm>
            <a:off x="323528" y="4581128"/>
            <a:ext cx="8352928" cy="201622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8000" b="1" dirty="0" smtClean="0"/>
              <a:t>?</a:t>
            </a:r>
            <a:endParaRPr lang="ru-RU" sz="8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4818" name="Picture 2"/>
          <p:cNvPicPr>
            <a:picLocks noChangeAspect="1" noChangeArrowheads="1"/>
          </p:cNvPicPr>
          <p:nvPr/>
        </p:nvPicPr>
        <p:blipFill>
          <a:blip r:embed="rId2" cstate="print"/>
          <a:srcRect l="19643" t="19313" r="27781" b="15719"/>
          <a:stretch>
            <a:fillRect/>
          </a:stretch>
        </p:blipFill>
        <p:spPr bwMode="auto">
          <a:xfrm>
            <a:off x="-1" y="0"/>
            <a:ext cx="9144001" cy="6858000"/>
          </a:xfrm>
          <a:prstGeom prst="rect">
            <a:avLst/>
          </a:prstGeom>
          <a:noFill/>
          <a:ln w="9525">
            <a:noFill/>
            <a:miter lim="800000"/>
            <a:headEnd/>
            <a:tailEnd/>
          </a:ln>
        </p:spPr>
      </p:pic>
      <p:sp>
        <p:nvSpPr>
          <p:cNvPr id="5" name="Скругленный прямоугольник 4"/>
          <p:cNvSpPr/>
          <p:nvPr/>
        </p:nvSpPr>
        <p:spPr>
          <a:xfrm>
            <a:off x="1403648" y="5445224"/>
            <a:ext cx="7056784" cy="141277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8000" b="1" dirty="0" smtClean="0"/>
              <a:t>?</a:t>
            </a:r>
            <a:endParaRPr lang="ru-RU" sz="8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5842" name="Picture 2"/>
          <p:cNvPicPr>
            <a:picLocks noChangeAspect="1" noChangeArrowheads="1"/>
          </p:cNvPicPr>
          <p:nvPr/>
        </p:nvPicPr>
        <p:blipFill>
          <a:blip r:embed="rId2" cstate="print"/>
          <a:srcRect l="20196" t="19313" r="27781" b="15719"/>
          <a:stretch>
            <a:fillRect/>
          </a:stretch>
        </p:blipFill>
        <p:spPr bwMode="auto">
          <a:xfrm>
            <a:off x="-1" y="0"/>
            <a:ext cx="9191115" cy="6453336"/>
          </a:xfrm>
          <a:prstGeom prst="rect">
            <a:avLst/>
          </a:prstGeom>
          <a:noFill/>
          <a:ln w="9525">
            <a:noFill/>
            <a:miter lim="800000"/>
            <a:headEnd/>
            <a:tailEnd/>
          </a:ln>
        </p:spPr>
      </p:pic>
      <p:sp>
        <p:nvSpPr>
          <p:cNvPr id="5" name="Скругленный прямоугольник 4"/>
          <p:cNvSpPr/>
          <p:nvPr/>
        </p:nvSpPr>
        <p:spPr>
          <a:xfrm>
            <a:off x="539552" y="5085184"/>
            <a:ext cx="7848872" cy="158417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8000" b="1" dirty="0" smtClean="0"/>
              <a:t>?</a:t>
            </a:r>
            <a:endParaRPr lang="ru-RU" sz="8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2770" name="Picture 2"/>
          <p:cNvPicPr>
            <a:picLocks noChangeAspect="1" noChangeArrowheads="1"/>
          </p:cNvPicPr>
          <p:nvPr/>
        </p:nvPicPr>
        <p:blipFill>
          <a:blip r:embed="rId2" cstate="print"/>
          <a:srcRect l="19643" t="19313" r="27781" b="16704"/>
          <a:stretch>
            <a:fillRect/>
          </a:stretch>
        </p:blipFill>
        <p:spPr bwMode="auto">
          <a:xfrm>
            <a:off x="0" y="-1"/>
            <a:ext cx="9144000" cy="685800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3794" name="Picture 2"/>
          <p:cNvPicPr>
            <a:picLocks noChangeAspect="1" noChangeArrowheads="1"/>
          </p:cNvPicPr>
          <p:nvPr/>
        </p:nvPicPr>
        <p:blipFill>
          <a:blip r:embed="rId2" cstate="print"/>
          <a:srcRect l="19643" t="19313" r="27781" b="15719"/>
          <a:stretch>
            <a:fillRect/>
          </a:stretch>
        </p:blipFill>
        <p:spPr bwMode="auto">
          <a:xfrm>
            <a:off x="-1" y="0"/>
            <a:ext cx="9144001"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4818" name="Picture 2"/>
          <p:cNvPicPr>
            <a:picLocks noChangeAspect="1" noChangeArrowheads="1"/>
          </p:cNvPicPr>
          <p:nvPr/>
        </p:nvPicPr>
        <p:blipFill>
          <a:blip r:embed="rId2" cstate="print"/>
          <a:srcRect l="19643" t="19313" r="27781" b="15719"/>
          <a:stretch>
            <a:fillRect/>
          </a:stretch>
        </p:blipFill>
        <p:spPr bwMode="auto">
          <a:xfrm>
            <a:off x="-1" y="0"/>
            <a:ext cx="9144001"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1107</TotalTime>
  <Words>794</Words>
  <Application>Microsoft Office PowerPoint</Application>
  <PresentationFormat>Экран (4:3)</PresentationFormat>
  <Paragraphs>86</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Правовой квиз</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1.  Схватив крысу Шушеру за хвост, Буратино нарушил её право на…</vt:lpstr>
      <vt:lpstr>2. Подарив Буратино азбуку и отправив его в школу, папа Карло надеялся, что Буратино воспользуется своим правом на…</vt:lpstr>
      <vt:lpstr>3. Полицейские, ворвавшиеся в каморку папы Карло, нарушили его право на…</vt:lpstr>
      <vt:lpstr>4. Когда Буратино, лиса Алиса, кот Базилио отправились в Страну Дураков, они воспользовались правом на… </vt:lpstr>
      <vt:lpstr>5. В какой сказке личность во всех отношениях серая осуществляет план убийства двух лиц и лишь благодаря своевременному вмешательству общественности всё кончается благополучно? </vt:lpstr>
      <vt:lpstr>6. Назовите сказку, в которой лицо с дурной репутацией под вывеской милой и обаятельной личности совершило покушение на семь несовершеннолетних душ, но было разоблачено и жестоко наказано. </vt:lpstr>
      <vt:lpstr>7. В этой сказке добрая птица уступила свою собственность двум лицам, пожелавшим разделить её на части, но сумевшим это сделать. В итоге - богатство было случайно уничтожено мелкой серой личностью. </vt:lpstr>
      <vt:lpstr>Слайд 22</vt:lpstr>
      <vt:lpstr> </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Подводим итоги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Нина Гудзишевсеая</dc:creator>
  <cp:lastModifiedBy>dashamolya06@outlook.com</cp:lastModifiedBy>
  <cp:revision>38</cp:revision>
  <dcterms:created xsi:type="dcterms:W3CDTF">2021-01-18T05:33:24Z</dcterms:created>
  <dcterms:modified xsi:type="dcterms:W3CDTF">2024-02-08T20:42:25Z</dcterms:modified>
</cp:coreProperties>
</file>