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313" r:id="rId3"/>
    <p:sldId id="300" r:id="rId4"/>
    <p:sldId id="277" r:id="rId5"/>
    <p:sldId id="279" r:id="rId6"/>
    <p:sldId id="278" r:id="rId7"/>
    <p:sldId id="280" r:id="rId8"/>
    <p:sldId id="281" r:id="rId9"/>
    <p:sldId id="282" r:id="rId10"/>
    <p:sldId id="283" r:id="rId11"/>
    <p:sldId id="284" r:id="rId12"/>
    <p:sldId id="286" r:id="rId13"/>
    <p:sldId id="287" r:id="rId14"/>
    <p:sldId id="288" r:id="rId15"/>
    <p:sldId id="289" r:id="rId16"/>
    <p:sldId id="290" r:id="rId17"/>
    <p:sldId id="325" r:id="rId18"/>
    <p:sldId id="291" r:id="rId19"/>
    <p:sldId id="324" r:id="rId20"/>
    <p:sldId id="292" r:id="rId21"/>
    <p:sldId id="293" r:id="rId22"/>
    <p:sldId id="294" r:id="rId23"/>
    <p:sldId id="295" r:id="rId24"/>
    <p:sldId id="296" r:id="rId25"/>
    <p:sldId id="297" r:id="rId26"/>
    <p:sldId id="298" r:id="rId27"/>
    <p:sldId id="299" r:id="rId28"/>
    <p:sldId id="314" r:id="rId29"/>
    <p:sldId id="258" r:id="rId30"/>
    <p:sldId id="259" r:id="rId31"/>
    <p:sldId id="260" r:id="rId32"/>
    <p:sldId id="262" r:id="rId33"/>
    <p:sldId id="261" r:id="rId34"/>
    <p:sldId id="263" r:id="rId35"/>
    <p:sldId id="322" r:id="rId36"/>
    <p:sldId id="318" r:id="rId37"/>
    <p:sldId id="319" r:id="rId38"/>
    <p:sldId id="320" r:id="rId39"/>
    <p:sldId id="321" r:id="rId40"/>
    <p:sldId id="315" r:id="rId41"/>
    <p:sldId id="302" r:id="rId42"/>
    <p:sldId id="303" r:id="rId43"/>
    <p:sldId id="316" r:id="rId44"/>
    <p:sldId id="306" r:id="rId45"/>
    <p:sldId id="317" r:id="rId46"/>
    <p:sldId id="308" r:id="rId47"/>
    <p:sldId id="310" r:id="rId48"/>
    <p:sldId id="311" r:id="rId49"/>
    <p:sldId id="312" r:id="rId50"/>
    <p:sldId id="269" r:id="rId51"/>
    <p:sldId id="323" r:id="rId52"/>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Rectangle 8"/>
          <p:cNvSpPr/>
          <p:nvPr/>
        </p:nvSpPr>
        <p:spPr>
          <a:xfrm>
            <a:off x="9001125" y="4846638"/>
            <a:ext cx="142875" cy="20113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9"/>
          <p:cNvSpPr/>
          <p:nvPr/>
        </p:nvSpPr>
        <p:spPr>
          <a:xfrm>
            <a:off x="9001125" y="0"/>
            <a:ext cx="142875" cy="48466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6" name="Date Placeholder 3"/>
          <p:cNvSpPr>
            <a:spLocks noGrp="1"/>
          </p:cNvSpPr>
          <p:nvPr>
            <p:ph type="dt" sz="half" idx="10"/>
          </p:nvPr>
        </p:nvSpPr>
        <p:spPr/>
        <p:txBody>
          <a:bodyPr/>
          <a:lstStyle>
            <a:lvl1pPr>
              <a:defRPr/>
            </a:lvl1pPr>
          </a:lstStyle>
          <a:p>
            <a:pPr>
              <a:defRPr/>
            </a:pPr>
            <a:fld id="{2E934A93-5098-4EDF-BADA-6FBE2AE7C701}" type="datetimeFigureOut">
              <a:rPr lang="ru-RU"/>
              <a:pPr>
                <a:defRPr/>
              </a:pPr>
              <a:t>14.03.2024</a:t>
            </a:fld>
            <a:endParaRPr lang="ru-RU"/>
          </a:p>
        </p:txBody>
      </p:sp>
      <p:sp>
        <p:nvSpPr>
          <p:cNvPr id="7" name="Footer Placeholder 4"/>
          <p:cNvSpPr>
            <a:spLocks noGrp="1"/>
          </p:cNvSpPr>
          <p:nvPr>
            <p:ph type="ftr" sz="quarter" idx="11"/>
          </p:nvPr>
        </p:nvSpPr>
        <p:spPr/>
        <p:txBody>
          <a:bodyPr/>
          <a:lstStyle>
            <a:lvl1pPr>
              <a:defRPr/>
            </a:lvl1pPr>
          </a:lstStyle>
          <a:p>
            <a:pPr>
              <a:defRPr/>
            </a:pPr>
            <a:endParaRPr lang="ru-RU"/>
          </a:p>
        </p:txBody>
      </p:sp>
      <p:sp>
        <p:nvSpPr>
          <p:cNvPr id="8" name="Slide Number Placeholder 5"/>
          <p:cNvSpPr>
            <a:spLocks noGrp="1"/>
          </p:cNvSpPr>
          <p:nvPr>
            <p:ph type="sldNum" sz="quarter" idx="12"/>
          </p:nvPr>
        </p:nvSpPr>
        <p:spPr/>
        <p:txBody>
          <a:bodyPr/>
          <a:lstStyle>
            <a:lvl1pPr>
              <a:defRPr>
                <a:solidFill>
                  <a:schemeClr val="tx1"/>
                </a:solidFill>
              </a:defRPr>
            </a:lvl1pPr>
          </a:lstStyle>
          <a:p>
            <a:pPr>
              <a:defRPr/>
            </a:pPr>
            <a:fld id="{F96A6575-A661-4DF0-BAC6-E55CAFFE6D79}"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lvl1pPr>
          </a:lstStyle>
          <a:p>
            <a:pPr>
              <a:defRPr/>
            </a:pPr>
            <a:fld id="{72910F50-7E25-47FB-947F-4BC185B30978}" type="datetimeFigureOut">
              <a:rPr lang="ru-RU"/>
              <a:pPr>
                <a:defRPr/>
              </a:pPr>
              <a:t>14.03.2024</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E6E4E8FC-4956-40F0-BD59-A8F9A93C581C}"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lvl1pPr>
          </a:lstStyle>
          <a:p>
            <a:pPr>
              <a:defRPr/>
            </a:pPr>
            <a:fld id="{86808D3C-1F9A-4450-89AE-8377C9205D9D}" type="datetimeFigureOut">
              <a:rPr lang="ru-RU"/>
              <a:pPr>
                <a:defRPr/>
              </a:pPr>
              <a:t>14.03.2024</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09146475-DDAA-462B-BB3B-382B3A60D687}"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8AEEBB9E-F420-49A6-9628-8942E616AF8E}" type="datetimeFigureOut">
              <a:rPr lang="ru-RU"/>
              <a:pPr>
                <a:defRPr/>
              </a:pPr>
              <a:t>14.03.2024</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FC048B6A-2454-47E2-809B-06F50D23098B}"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lvl1pPr>
              <a:defRPr/>
            </a:lvl1pPr>
          </a:lstStyle>
          <a:p>
            <a:pPr>
              <a:defRPr/>
            </a:pPr>
            <a:fld id="{89240A5A-9BC1-48D9-A13F-1217F9799168}" type="datetimeFigureOut">
              <a:rPr lang="ru-RU"/>
              <a:pPr>
                <a:defRPr/>
              </a:pPr>
              <a:t>14.03.2024</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E940F230-ED81-4E96-9130-D21658F74B0A}"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3"/>
          <p:cNvSpPr>
            <a:spLocks noGrp="1"/>
          </p:cNvSpPr>
          <p:nvPr>
            <p:ph type="dt" sz="half" idx="10"/>
          </p:nvPr>
        </p:nvSpPr>
        <p:spPr/>
        <p:txBody>
          <a:bodyPr/>
          <a:lstStyle>
            <a:lvl1pPr>
              <a:defRPr/>
            </a:lvl1pPr>
          </a:lstStyle>
          <a:p>
            <a:pPr>
              <a:defRPr/>
            </a:pPr>
            <a:fld id="{E42E35E2-944E-4EE3-9AB6-EB1BCB489DEF}" type="datetimeFigureOut">
              <a:rPr lang="ru-RU"/>
              <a:pPr>
                <a:defRPr/>
              </a:pPr>
              <a:t>14.03.2024</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8EE4A9D0-4265-4B68-B066-5D7C6FAE9F5B}"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3"/>
          <p:cNvSpPr>
            <a:spLocks noGrp="1"/>
          </p:cNvSpPr>
          <p:nvPr>
            <p:ph type="dt" sz="half" idx="10"/>
          </p:nvPr>
        </p:nvSpPr>
        <p:spPr/>
        <p:txBody>
          <a:bodyPr/>
          <a:lstStyle>
            <a:lvl1pPr>
              <a:defRPr/>
            </a:lvl1pPr>
          </a:lstStyle>
          <a:p>
            <a:pPr>
              <a:defRPr/>
            </a:pPr>
            <a:fld id="{8AED0B0A-33A9-4562-98E8-26EF3D0E1411}" type="datetimeFigureOut">
              <a:rPr lang="ru-RU"/>
              <a:pPr>
                <a:defRPr/>
              </a:pPr>
              <a:t>14.03.2024</a:t>
            </a:fld>
            <a:endParaRPr lang="ru-RU"/>
          </a:p>
        </p:txBody>
      </p:sp>
      <p:sp>
        <p:nvSpPr>
          <p:cNvPr id="8" name="Footer Placeholder 4"/>
          <p:cNvSpPr>
            <a:spLocks noGrp="1"/>
          </p:cNvSpPr>
          <p:nvPr>
            <p:ph type="ftr" sz="quarter" idx="11"/>
          </p:nvPr>
        </p:nvSpPr>
        <p:spPr/>
        <p:txBody>
          <a:bodyPr/>
          <a:lstStyle>
            <a:lvl1pPr>
              <a:defRPr/>
            </a:lvl1pPr>
          </a:lstStyle>
          <a:p>
            <a:pPr>
              <a:defRPr/>
            </a:pPr>
            <a:endParaRPr lang="ru-RU"/>
          </a:p>
        </p:txBody>
      </p:sp>
      <p:sp>
        <p:nvSpPr>
          <p:cNvPr id="9" name="Slide Number Placeholder 5"/>
          <p:cNvSpPr>
            <a:spLocks noGrp="1"/>
          </p:cNvSpPr>
          <p:nvPr>
            <p:ph type="sldNum" sz="quarter" idx="12"/>
          </p:nvPr>
        </p:nvSpPr>
        <p:spPr/>
        <p:txBody>
          <a:bodyPr/>
          <a:lstStyle>
            <a:lvl1pPr>
              <a:defRPr/>
            </a:lvl1pPr>
          </a:lstStyle>
          <a:p>
            <a:pPr>
              <a:defRPr/>
            </a:pPr>
            <a:fld id="{11BFDDEF-EC0C-45A9-A98D-53F2C68A0DBE}"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3"/>
          <p:cNvSpPr>
            <a:spLocks noGrp="1"/>
          </p:cNvSpPr>
          <p:nvPr>
            <p:ph type="dt" sz="half" idx="10"/>
          </p:nvPr>
        </p:nvSpPr>
        <p:spPr/>
        <p:txBody>
          <a:bodyPr/>
          <a:lstStyle>
            <a:lvl1pPr>
              <a:defRPr/>
            </a:lvl1pPr>
          </a:lstStyle>
          <a:p>
            <a:pPr>
              <a:defRPr/>
            </a:pPr>
            <a:fld id="{01A952A4-4301-4213-A9A1-C882175098F2}" type="datetimeFigureOut">
              <a:rPr lang="ru-RU"/>
              <a:pPr>
                <a:defRPr/>
              </a:pPr>
              <a:t>14.03.2024</a:t>
            </a:fld>
            <a:endParaRPr lang="ru-RU"/>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02761652-D004-4E36-8C5B-E72E3AC7F836}"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4BC76C2-E722-44FD-BDBC-5FF9373DE206}" type="datetimeFigureOut">
              <a:rPr lang="ru-RU"/>
              <a:pPr>
                <a:defRPr/>
              </a:pPr>
              <a:t>14.03.2024</a:t>
            </a:fld>
            <a:endParaRPr lang="ru-RU"/>
          </a:p>
        </p:txBody>
      </p:sp>
      <p:sp>
        <p:nvSpPr>
          <p:cNvPr id="3" name="Footer Placeholder 4"/>
          <p:cNvSpPr>
            <a:spLocks noGrp="1"/>
          </p:cNvSpPr>
          <p:nvPr>
            <p:ph type="ftr" sz="quarter" idx="11"/>
          </p:nvPr>
        </p:nvSpPr>
        <p:spPr/>
        <p:txBody>
          <a:bodyPr/>
          <a:lstStyle>
            <a:lvl1pPr>
              <a:defRPr/>
            </a:lvl1pPr>
          </a:lstStyle>
          <a:p>
            <a:pPr>
              <a:defRPr/>
            </a:pPr>
            <a:endParaRPr lang="ru-RU"/>
          </a:p>
        </p:txBody>
      </p:sp>
      <p:sp>
        <p:nvSpPr>
          <p:cNvPr id="4" name="Slide Number Placeholder 5"/>
          <p:cNvSpPr>
            <a:spLocks noGrp="1"/>
          </p:cNvSpPr>
          <p:nvPr>
            <p:ph type="sldNum" sz="quarter" idx="12"/>
          </p:nvPr>
        </p:nvSpPr>
        <p:spPr/>
        <p:txBody>
          <a:bodyPr/>
          <a:lstStyle>
            <a:lvl1pPr>
              <a:defRPr/>
            </a:lvl1pPr>
          </a:lstStyle>
          <a:p>
            <a:pPr>
              <a:defRPr/>
            </a:pPr>
            <a:fld id="{553EFF20-E4F2-4927-B345-4FF7A9500D90}"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8" name="Title 7"/>
          <p:cNvSpPr>
            <a:spLocks noGrp="1"/>
          </p:cNvSpPr>
          <p:nvPr>
            <p:ph type="title"/>
          </p:nvPr>
        </p:nvSpPr>
        <p:spPr/>
        <p:txBody>
          <a:bodyPr/>
          <a:lstStyle/>
          <a:p>
            <a:r>
              <a:rPr lang="ru-RU" smtClean="0"/>
              <a:t>Образец заголовка</a:t>
            </a:r>
            <a:endParaRPr lang="en-US"/>
          </a:p>
        </p:txBody>
      </p:sp>
      <p:sp>
        <p:nvSpPr>
          <p:cNvPr id="5" name="Date Placeholder 3"/>
          <p:cNvSpPr>
            <a:spLocks noGrp="1"/>
          </p:cNvSpPr>
          <p:nvPr>
            <p:ph type="dt" sz="half" idx="10"/>
          </p:nvPr>
        </p:nvSpPr>
        <p:spPr/>
        <p:txBody>
          <a:bodyPr/>
          <a:lstStyle>
            <a:lvl1pPr>
              <a:defRPr/>
            </a:lvl1pPr>
          </a:lstStyle>
          <a:p>
            <a:pPr>
              <a:defRPr/>
            </a:pPr>
            <a:fld id="{9E1CC2CF-DD3C-4DB7-A099-301E641C78BB}" type="datetimeFigureOut">
              <a:rPr lang="ru-RU"/>
              <a:pPr>
                <a:defRPr/>
              </a:pPr>
              <a:t>14.03.2024</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FAA84D2D-6071-4C71-A7C3-EDC9B90E2BE6}"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Rectangle 8"/>
          <p:cNvSpPr/>
          <p:nvPr/>
        </p:nvSpPr>
        <p:spPr>
          <a:xfrm>
            <a:off x="9001125" y="4846638"/>
            <a:ext cx="142875" cy="20113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9"/>
          <p:cNvSpPr/>
          <p:nvPr/>
        </p:nvSpPr>
        <p:spPr>
          <a:xfrm>
            <a:off x="9001125" y="0"/>
            <a:ext cx="142875" cy="48466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en-US" noProof="0"/>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8" name="Title 7"/>
          <p:cNvSpPr>
            <a:spLocks noGrp="1"/>
          </p:cNvSpPr>
          <p:nvPr>
            <p:ph type="title"/>
          </p:nvPr>
        </p:nvSpPr>
        <p:spPr>
          <a:xfrm>
            <a:off x="457200" y="4953000"/>
            <a:ext cx="8153400" cy="762000"/>
          </a:xfrm>
        </p:spPr>
        <p:txBody>
          <a:bodyPr anchor="t"/>
          <a:lstStyle>
            <a:lvl1pPr>
              <a:defRPr sz="3200"/>
            </a:lvl1pPr>
          </a:lstStyle>
          <a:p>
            <a:r>
              <a:rPr lang="ru-RU" smtClean="0"/>
              <a:t>Образец заголовка</a:t>
            </a:r>
            <a:endParaRPr lang="en-US" dirty="0"/>
          </a:p>
        </p:txBody>
      </p:sp>
      <p:sp>
        <p:nvSpPr>
          <p:cNvPr id="7" name="Date Placeholder 4"/>
          <p:cNvSpPr>
            <a:spLocks noGrp="1"/>
          </p:cNvSpPr>
          <p:nvPr>
            <p:ph type="dt" sz="half" idx="10"/>
          </p:nvPr>
        </p:nvSpPr>
        <p:spPr/>
        <p:txBody>
          <a:bodyPr/>
          <a:lstStyle>
            <a:lvl1pPr>
              <a:defRPr/>
            </a:lvl1pPr>
          </a:lstStyle>
          <a:p>
            <a:pPr>
              <a:defRPr/>
            </a:pPr>
            <a:fld id="{D434B363-341E-4004-BF33-239B84F18E86}" type="datetimeFigureOut">
              <a:rPr lang="ru-RU"/>
              <a:pPr>
                <a:defRPr/>
              </a:pPr>
              <a:t>14.03.2024</a:t>
            </a:fld>
            <a:endParaRPr lang="ru-RU"/>
          </a:p>
        </p:txBody>
      </p:sp>
      <p:sp>
        <p:nvSpPr>
          <p:cNvPr id="9" name="Footer Placeholder 5"/>
          <p:cNvSpPr>
            <a:spLocks noGrp="1"/>
          </p:cNvSpPr>
          <p:nvPr>
            <p:ph type="ftr" sz="quarter" idx="11"/>
          </p:nvPr>
        </p:nvSpPr>
        <p:spPr/>
        <p:txBody>
          <a:bodyPr/>
          <a:lstStyle>
            <a:lvl1pPr>
              <a:defRPr/>
            </a:lvl1pPr>
          </a:lstStyle>
          <a:p>
            <a:pPr>
              <a:defRPr/>
            </a:pPr>
            <a:endParaRPr lang="ru-RU"/>
          </a:p>
        </p:txBody>
      </p:sp>
      <p:sp>
        <p:nvSpPr>
          <p:cNvPr id="10" name="Slide Number Placeholder 6"/>
          <p:cNvSpPr>
            <a:spLocks noGrp="1"/>
          </p:cNvSpPr>
          <p:nvPr>
            <p:ph type="sldNum" sz="quarter" idx="12"/>
          </p:nvPr>
        </p:nvSpPr>
        <p:spPr/>
        <p:txBody>
          <a:bodyPr/>
          <a:lstStyle>
            <a:lvl1pPr>
              <a:defRPr>
                <a:solidFill>
                  <a:schemeClr val="tx1"/>
                </a:solidFill>
              </a:defRPr>
            </a:lvl1pPr>
          </a:lstStyle>
          <a:p>
            <a:pPr>
              <a:defRPr/>
            </a:pPr>
            <a:fld id="{D4C94014-21F3-4727-AB02-56C7E0979F96}"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
            <a:ext cx="5791200" cy="1371600"/>
          </a:xfrm>
          <a:prstGeom prst="rect">
            <a:avLst/>
          </a:prstGeom>
        </p:spPr>
        <p:txBody>
          <a:bodyPr vert="horz" lIns="91440" tIns="45720" rIns="91440" bIns="45720" rtlCol="0" anchor="b">
            <a:normAutofit/>
          </a:bodyPr>
          <a:lstStyle/>
          <a:p>
            <a:r>
              <a:rPr lang="ru-RU" smtClean="0"/>
              <a:t>Образец заголовка</a:t>
            </a:r>
            <a:endParaRPr lang="en-US" dirty="0"/>
          </a:p>
        </p:txBody>
      </p:sp>
      <p:sp>
        <p:nvSpPr>
          <p:cNvPr id="1027" name="Text Placeholder 2"/>
          <p:cNvSpPr>
            <a:spLocks noGrp="1"/>
          </p:cNvSpPr>
          <p:nvPr>
            <p:ph type="body" idx="1"/>
          </p:nvPr>
        </p:nvSpPr>
        <p:spPr bwMode="auto">
          <a:xfrm>
            <a:off x="457200" y="1752600"/>
            <a:ext cx="7620000" cy="4373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4" name="Date Placeholder 3"/>
          <p:cNvSpPr>
            <a:spLocks noGrp="1"/>
          </p:cNvSpPr>
          <p:nvPr>
            <p:ph type="dt" sz="half" idx="2"/>
          </p:nvPr>
        </p:nvSpPr>
        <p:spPr>
          <a:xfrm>
            <a:off x="457200" y="6172200"/>
            <a:ext cx="3429000" cy="304800"/>
          </a:xfrm>
          <a:prstGeom prst="rect">
            <a:avLst/>
          </a:prstGeom>
        </p:spPr>
        <p:txBody>
          <a:bodyPr vert="horz" lIns="91440" tIns="45720" rIns="91440" bIns="0" rtlCol="0" anchor="b"/>
          <a:lstStyle>
            <a:lvl1pPr algn="l" fontAlgn="auto">
              <a:spcBef>
                <a:spcPts val="0"/>
              </a:spcBef>
              <a:spcAft>
                <a:spcPts val="0"/>
              </a:spcAft>
              <a:defRPr sz="1000">
                <a:solidFill>
                  <a:schemeClr val="tx1"/>
                </a:solidFill>
                <a:latin typeface="+mn-lt"/>
              </a:defRPr>
            </a:lvl1pPr>
          </a:lstStyle>
          <a:p>
            <a:pPr>
              <a:defRPr/>
            </a:pPr>
            <a:fld id="{C708826D-6765-48D9-BB53-2DAD1F845163}" type="datetimeFigureOut">
              <a:rPr lang="ru-RU"/>
              <a:pPr>
                <a:defRPr/>
              </a:pPr>
              <a:t>14.03.2024</a:t>
            </a:fld>
            <a:endParaRPr lang="ru-RU"/>
          </a:p>
        </p:txBody>
      </p:sp>
      <p:sp>
        <p:nvSpPr>
          <p:cNvPr id="5" name="Footer Placeholder 4"/>
          <p:cNvSpPr>
            <a:spLocks noGrp="1"/>
          </p:cNvSpPr>
          <p:nvPr>
            <p:ph type="ftr" sz="quarter" idx="3"/>
          </p:nvPr>
        </p:nvSpPr>
        <p:spPr>
          <a:xfrm>
            <a:off x="457200" y="6492875"/>
            <a:ext cx="3429000" cy="284163"/>
          </a:xfrm>
          <a:prstGeom prst="rect">
            <a:avLst/>
          </a:prstGeom>
        </p:spPr>
        <p:txBody>
          <a:bodyPr vert="horz" lIns="91440" tIns="45720" rIns="91440" bIns="45720" rtlCol="0" anchor="t"/>
          <a:lstStyle>
            <a:lvl1pPr algn="l" fontAlgn="auto">
              <a:spcBef>
                <a:spcPts val="0"/>
              </a:spcBef>
              <a:spcAft>
                <a:spcPts val="0"/>
              </a:spcAft>
              <a:defRPr sz="1000">
                <a:solidFill>
                  <a:schemeClr val="tx1"/>
                </a:solidFill>
                <a:latin typeface="+mn-lt"/>
              </a:defRPr>
            </a:lvl1pPr>
          </a:lstStyle>
          <a:p>
            <a:pPr>
              <a:defRPr/>
            </a:pPr>
            <a:endParaRPr lang="ru-RU"/>
          </a:p>
        </p:txBody>
      </p:sp>
      <p:sp>
        <p:nvSpPr>
          <p:cNvPr id="6" name="Slide Number Placeholder 5"/>
          <p:cNvSpPr>
            <a:spLocks noGrp="1"/>
          </p:cNvSpPr>
          <p:nvPr>
            <p:ph type="sldNum" sz="quarter" idx="4"/>
          </p:nvPr>
        </p:nvSpPr>
        <p:spPr>
          <a:xfrm rot="16200000">
            <a:off x="8227219" y="5885656"/>
            <a:ext cx="1316038" cy="365125"/>
          </a:xfrm>
          <a:prstGeom prst="rect">
            <a:avLst/>
          </a:prstGeom>
        </p:spPr>
        <p:txBody>
          <a:bodyPr vert="horz" lIns="91440" tIns="45720" rIns="91440" bIns="45720" rtlCol="0" anchor="ctr"/>
          <a:lstStyle>
            <a:lvl1pPr algn="l" fontAlgn="auto">
              <a:spcBef>
                <a:spcPts val="0"/>
              </a:spcBef>
              <a:spcAft>
                <a:spcPts val="0"/>
              </a:spcAft>
              <a:defRPr sz="2400" b="1">
                <a:solidFill>
                  <a:schemeClr val="tx2"/>
                </a:solidFill>
                <a:latin typeface="+mn-lt"/>
              </a:defRPr>
            </a:lvl1pPr>
          </a:lstStyle>
          <a:p>
            <a:pPr>
              <a:defRPr/>
            </a:pPr>
            <a:fld id="{005B790A-8DEF-4F49-8C24-57F754077E31}" type="slidenum">
              <a:rPr lang="ru-RU"/>
              <a:pPr>
                <a:defRPr/>
              </a:pPr>
              <a:t>‹#›</a:t>
            </a:fld>
            <a:endParaRPr lang="ru-RU"/>
          </a:p>
        </p:txBody>
      </p:sp>
      <p:sp>
        <p:nvSpPr>
          <p:cNvPr id="7" name="Rectangle 6"/>
          <p:cNvSpPr/>
          <p:nvPr/>
        </p:nvSpPr>
        <p:spPr>
          <a:xfrm>
            <a:off x="9001125" y="0"/>
            <a:ext cx="142875"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9001125" y="1371600"/>
            <a:ext cx="142875"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 bg1="lt1" tx1="dk1" bg2="lt2" tx2="dk2" accent1="accent1" accent2="accent2" accent3="accent3" accent4="accent4" accent5="accent5" accent6="accent6" hlink="hlink" folHlink="folHlink"/>
  <p:sldLayoutIdLst>
    <p:sldLayoutId id="2147483757" r:id="rId1"/>
    <p:sldLayoutId id="2147483748" r:id="rId2"/>
    <p:sldLayoutId id="2147483749" r:id="rId3"/>
    <p:sldLayoutId id="2147483750" r:id="rId4"/>
    <p:sldLayoutId id="2147483751" r:id="rId5"/>
    <p:sldLayoutId id="2147483752" r:id="rId6"/>
    <p:sldLayoutId id="2147483753" r:id="rId7"/>
    <p:sldLayoutId id="2147483754" r:id="rId8"/>
    <p:sldLayoutId id="2147483758" r:id="rId9"/>
    <p:sldLayoutId id="2147483755" r:id="rId10"/>
    <p:sldLayoutId id="2147483756" r:id="rId11"/>
  </p:sldLayoutIdLst>
  <p:txStyles>
    <p:titleStyle>
      <a:lvl1pPr algn="l" rtl="0" eaLnBrk="0" fontAlgn="base" hangingPunct="0">
        <a:spcBef>
          <a:spcPct val="0"/>
        </a:spcBef>
        <a:spcAft>
          <a:spcPct val="0"/>
        </a:spcAft>
        <a:defRPr sz="3600" kern="1200" cap="all" spc="-6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Black" pitchFamily="34" charset="0"/>
        </a:defRPr>
      </a:lvl2pPr>
      <a:lvl3pPr algn="l" rtl="0" eaLnBrk="0" fontAlgn="base" hangingPunct="0">
        <a:spcBef>
          <a:spcPct val="0"/>
        </a:spcBef>
        <a:spcAft>
          <a:spcPct val="0"/>
        </a:spcAft>
        <a:defRPr sz="3600">
          <a:solidFill>
            <a:schemeClr val="tx2"/>
          </a:solidFill>
          <a:latin typeface="Arial Black" pitchFamily="34" charset="0"/>
        </a:defRPr>
      </a:lvl3pPr>
      <a:lvl4pPr algn="l" rtl="0" eaLnBrk="0" fontAlgn="base" hangingPunct="0">
        <a:spcBef>
          <a:spcPct val="0"/>
        </a:spcBef>
        <a:spcAft>
          <a:spcPct val="0"/>
        </a:spcAft>
        <a:defRPr sz="3600">
          <a:solidFill>
            <a:schemeClr val="tx2"/>
          </a:solidFill>
          <a:latin typeface="Arial Black" pitchFamily="34" charset="0"/>
        </a:defRPr>
      </a:lvl4pPr>
      <a:lvl5pPr algn="l" rtl="0" eaLnBrk="0" fontAlgn="base" hangingPunct="0">
        <a:spcBef>
          <a:spcPct val="0"/>
        </a:spcBef>
        <a:spcAft>
          <a:spcPct val="0"/>
        </a:spcAft>
        <a:defRPr sz="3600">
          <a:solidFill>
            <a:schemeClr val="tx2"/>
          </a:solidFill>
          <a:latin typeface="Arial Black" pitchFamily="34" charset="0"/>
        </a:defRPr>
      </a:lvl5pPr>
      <a:lvl6pPr marL="457200" algn="l" rtl="0" fontAlgn="base">
        <a:spcBef>
          <a:spcPct val="0"/>
        </a:spcBef>
        <a:spcAft>
          <a:spcPct val="0"/>
        </a:spcAft>
        <a:defRPr sz="3600">
          <a:solidFill>
            <a:schemeClr val="tx2"/>
          </a:solidFill>
          <a:latin typeface="Arial Black" pitchFamily="34" charset="0"/>
        </a:defRPr>
      </a:lvl6pPr>
      <a:lvl7pPr marL="914400" algn="l" rtl="0" fontAlgn="base">
        <a:spcBef>
          <a:spcPct val="0"/>
        </a:spcBef>
        <a:spcAft>
          <a:spcPct val="0"/>
        </a:spcAft>
        <a:defRPr sz="3600">
          <a:solidFill>
            <a:schemeClr val="tx2"/>
          </a:solidFill>
          <a:latin typeface="Arial Black" pitchFamily="34" charset="0"/>
        </a:defRPr>
      </a:lvl7pPr>
      <a:lvl8pPr marL="1371600" algn="l" rtl="0" fontAlgn="base">
        <a:spcBef>
          <a:spcPct val="0"/>
        </a:spcBef>
        <a:spcAft>
          <a:spcPct val="0"/>
        </a:spcAft>
        <a:defRPr sz="3600">
          <a:solidFill>
            <a:schemeClr val="tx2"/>
          </a:solidFill>
          <a:latin typeface="Arial Black" pitchFamily="34" charset="0"/>
        </a:defRPr>
      </a:lvl8pPr>
      <a:lvl9pPr marL="1828800" algn="l" rtl="0" fontAlgn="base">
        <a:spcBef>
          <a:spcPct val="0"/>
        </a:spcBef>
        <a:spcAft>
          <a:spcPct val="0"/>
        </a:spcAft>
        <a:defRPr sz="3600">
          <a:solidFill>
            <a:schemeClr val="tx2"/>
          </a:solidFill>
          <a:latin typeface="Arial Black" pitchFamily="34" charset="0"/>
        </a:defRPr>
      </a:lvl9pPr>
    </p:titleStyle>
    <p:bodyStyle>
      <a:lvl1pPr marL="342900" indent="-342900" algn="l" rtl="0" eaLnBrk="0" fontAlgn="base" hangingPunct="0">
        <a:spcBef>
          <a:spcPct val="20000"/>
        </a:spcBef>
        <a:spcAft>
          <a:spcPts val="600"/>
        </a:spcAft>
        <a:buFont typeface="Arial" charset="0"/>
        <a:defRPr sz="2000" b="1" kern="1200">
          <a:solidFill>
            <a:schemeClr val="tx1"/>
          </a:solidFill>
          <a:latin typeface="+mn-lt"/>
          <a:ea typeface="+mn-ea"/>
          <a:cs typeface="+mn-cs"/>
        </a:defRPr>
      </a:lvl1pPr>
      <a:lvl2pPr marL="457200" indent="-182563" algn="l" rtl="0" eaLnBrk="0" fontAlgn="base" hangingPunct="0">
        <a:spcBef>
          <a:spcPct val="20000"/>
        </a:spcBef>
        <a:spcAft>
          <a:spcPct val="0"/>
        </a:spcAft>
        <a:buClr>
          <a:schemeClr val="tx2"/>
        </a:buClr>
        <a:buFont typeface="Arial"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Font typeface="Arial" charset="0"/>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Font typeface="Arial" charset="0"/>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79513" y="476672"/>
            <a:ext cx="4824536" cy="2736304"/>
          </a:xfrm>
        </p:spPr>
        <p:txBody>
          <a:bodyPr/>
          <a:lstStyle/>
          <a:p>
            <a:pPr eaLnBrk="1" fontAlgn="auto" hangingPunct="1">
              <a:spcAft>
                <a:spcPts val="0"/>
              </a:spcAft>
              <a:defRPr/>
            </a:pPr>
            <a:r>
              <a:rPr lang="ru-RU" sz="4400" dirty="0" smtClean="0"/>
              <a:t>Оглянись на предков наших…</a:t>
            </a:r>
            <a:endParaRPr lang="ru-RU" sz="4400" dirty="0"/>
          </a:p>
        </p:txBody>
      </p:sp>
      <p:pic>
        <p:nvPicPr>
          <p:cNvPr id="4100" name="Рисунок 4"/>
          <p:cNvPicPr>
            <a:picLocks noChangeAspect="1"/>
          </p:cNvPicPr>
          <p:nvPr/>
        </p:nvPicPr>
        <p:blipFill>
          <a:blip r:embed="rId2" cstate="print"/>
          <a:srcRect/>
          <a:stretch>
            <a:fillRect/>
          </a:stretch>
        </p:blipFill>
        <p:spPr bwMode="auto">
          <a:xfrm>
            <a:off x="4932363" y="188913"/>
            <a:ext cx="3944937" cy="2951162"/>
          </a:xfrm>
          <a:prstGeom prst="rect">
            <a:avLst/>
          </a:prstGeom>
          <a:noFill/>
          <a:ln w="9525">
            <a:noFill/>
            <a:miter lim="800000"/>
            <a:headEnd/>
            <a:tailEnd/>
          </a:ln>
        </p:spPr>
      </p:pic>
      <p:sp>
        <p:nvSpPr>
          <p:cNvPr id="4101" name="Прямоугольник 5"/>
          <p:cNvSpPr>
            <a:spLocks noChangeArrowheads="1"/>
          </p:cNvSpPr>
          <p:nvPr/>
        </p:nvSpPr>
        <p:spPr bwMode="auto">
          <a:xfrm>
            <a:off x="1403350" y="620713"/>
            <a:ext cx="2736850" cy="369332"/>
          </a:xfrm>
          <a:prstGeom prst="rect">
            <a:avLst/>
          </a:prstGeom>
          <a:noFill/>
          <a:ln w="9525">
            <a:noFill/>
            <a:miter lim="800000"/>
            <a:headEnd/>
            <a:tailEnd/>
          </a:ln>
        </p:spPr>
        <p:txBody>
          <a:bodyPr>
            <a:spAutoFit/>
          </a:bodyPr>
          <a:lstStyle/>
          <a:p>
            <a:r>
              <a:rPr lang="ru-RU" dirty="0">
                <a:solidFill>
                  <a:srgbClr val="393939"/>
                </a:solidFill>
                <a:latin typeface="Calibri" pitchFamily="34" charset="0"/>
                <a:ea typeface="Calibri" pitchFamily="34" charset="0"/>
                <a:cs typeface="Times New Roman" pitchFamily="18" charset="0"/>
              </a:rPr>
              <a:t> </a:t>
            </a:r>
            <a:endParaRPr lang="ru-RU" b="1" dirty="0">
              <a:ea typeface="Calibri" pitchFamily="34" charset="0"/>
              <a:cs typeface="Times New Roman" pitchFamily="18" charset="0"/>
            </a:endParaRPr>
          </a:p>
        </p:txBody>
      </p:sp>
      <p:sp>
        <p:nvSpPr>
          <p:cNvPr id="6" name="Подзаголовок 5"/>
          <p:cNvSpPr>
            <a:spLocks noGrp="1"/>
          </p:cNvSpPr>
          <p:nvPr>
            <p:ph type="subTitle" idx="1"/>
          </p:nvPr>
        </p:nvSpPr>
        <p:spPr/>
        <p:txBody>
          <a:bodyPr/>
          <a:lstStyle/>
          <a:p>
            <a:endParaRPr lang="ru-RU"/>
          </a:p>
        </p:txBody>
      </p:sp>
      <p:pic>
        <p:nvPicPr>
          <p:cNvPr id="22530" name="Picture 2"/>
          <p:cNvPicPr>
            <a:picLocks noChangeAspect="1" noChangeArrowheads="1"/>
          </p:cNvPicPr>
          <p:nvPr/>
        </p:nvPicPr>
        <p:blipFill>
          <a:blip r:embed="rId3" cstate="print"/>
          <a:srcRect l="11341" t="23250" r="37762" b="26971"/>
          <a:stretch>
            <a:fillRect/>
          </a:stretch>
        </p:blipFill>
        <p:spPr bwMode="auto">
          <a:xfrm>
            <a:off x="0" y="0"/>
            <a:ext cx="9144000" cy="6858000"/>
          </a:xfrm>
          <a:prstGeom prst="rect">
            <a:avLst/>
          </a:prstGeom>
          <a:noFill/>
          <a:ln w="9525">
            <a:noFill/>
            <a:miter lim="800000"/>
            <a:headEnd/>
            <a:tailEnd/>
          </a:ln>
        </p:spPr>
      </p:pic>
      <p:sp>
        <p:nvSpPr>
          <p:cNvPr id="9" name="TextBox 8"/>
          <p:cNvSpPr txBox="1"/>
          <p:nvPr/>
        </p:nvSpPr>
        <p:spPr>
          <a:xfrm>
            <a:off x="3491880" y="332656"/>
            <a:ext cx="5184576" cy="1446550"/>
          </a:xfrm>
          <a:prstGeom prst="rect">
            <a:avLst/>
          </a:prstGeom>
          <a:noFill/>
        </p:spPr>
        <p:txBody>
          <a:bodyPr wrap="square" rtlCol="0">
            <a:spAutoFit/>
          </a:bodyPr>
          <a:lstStyle/>
          <a:p>
            <a:pPr algn="ctr"/>
            <a:r>
              <a:rPr lang="ru-RU" sz="4400" b="1" dirty="0" smtClean="0">
                <a:latin typeface="Bahnschrift SemiBold Condensed" pitchFamily="34" charset="0"/>
              </a:rPr>
              <a:t>Оглянись на наших предков…</a:t>
            </a:r>
            <a:endParaRPr lang="ru-RU" sz="4400" b="1" dirty="0">
              <a:latin typeface="Bahnschrift SemiBold Condensed"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11560" y="548680"/>
            <a:ext cx="7620000" cy="1296144"/>
          </a:xfrm>
        </p:spPr>
        <p:txBody>
          <a:bodyPr/>
          <a:lstStyle/>
          <a:p>
            <a:r>
              <a:rPr lang="ru-RU" sz="4000" dirty="0" smtClean="0"/>
              <a:t>“Земля наша велика и обильна, а порядка в ней нет; придите и </a:t>
            </a:r>
            <a:r>
              <a:rPr lang="ru-RU" sz="4000" dirty="0" err="1" smtClean="0"/>
              <a:t>володейте</a:t>
            </a:r>
            <a:r>
              <a:rPr lang="ru-RU" sz="4000" dirty="0" smtClean="0"/>
              <a:t> нами”, - кто откликнулся на этот призыв</a:t>
            </a:r>
            <a:endParaRPr lang="ru-RU" sz="4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83568" y="0"/>
            <a:ext cx="7620000" cy="1296144"/>
          </a:xfrm>
        </p:spPr>
        <p:txBody>
          <a:bodyPr/>
          <a:lstStyle/>
          <a:p>
            <a:pPr algn="ctr"/>
            <a:r>
              <a:rPr lang="ru-RU" sz="4000" i="1" dirty="0" err="1" smtClean="0"/>
              <a:t>Рюрик</a:t>
            </a:r>
            <a:r>
              <a:rPr lang="ru-RU" sz="4000" i="1" dirty="0" smtClean="0"/>
              <a:t>, </a:t>
            </a:r>
            <a:r>
              <a:rPr lang="ru-RU" sz="4000" i="1" dirty="0" err="1" smtClean="0"/>
              <a:t>Синеус</a:t>
            </a:r>
            <a:r>
              <a:rPr lang="ru-RU" sz="4000" i="1" dirty="0" smtClean="0"/>
              <a:t>, Трувор</a:t>
            </a:r>
            <a:endParaRPr lang="ru-RU" sz="4000" dirty="0"/>
          </a:p>
        </p:txBody>
      </p:sp>
      <p:pic>
        <p:nvPicPr>
          <p:cNvPr id="40962" name="Picture 2" descr="https://avatars.dzeninfra.ru/get-zen_doc/4935831/pub_62bfcf43d836fd1606d8083a_62bfd082ff849b4aa1f42418/scale_1200"/>
          <p:cNvPicPr>
            <a:picLocks noChangeAspect="1" noChangeArrowheads="1"/>
          </p:cNvPicPr>
          <p:nvPr/>
        </p:nvPicPr>
        <p:blipFill>
          <a:blip r:embed="rId2" cstate="print"/>
          <a:srcRect/>
          <a:stretch>
            <a:fillRect/>
          </a:stretch>
        </p:blipFill>
        <p:spPr bwMode="auto">
          <a:xfrm>
            <a:off x="0" y="692695"/>
            <a:ext cx="9144000" cy="6256021"/>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11560" y="548680"/>
            <a:ext cx="7620000" cy="1296144"/>
          </a:xfrm>
        </p:spPr>
        <p:txBody>
          <a:bodyPr/>
          <a:lstStyle/>
          <a:p>
            <a:pPr algn="ctr"/>
            <a:r>
              <a:rPr lang="ru-RU" sz="4000" dirty="0" smtClean="0"/>
              <a:t>Город, основанный </a:t>
            </a:r>
            <a:r>
              <a:rPr lang="ru-RU" sz="4000" dirty="0" err="1" smtClean="0"/>
              <a:t>Рюриком</a:t>
            </a:r>
            <a:r>
              <a:rPr lang="ru-RU" sz="4000" dirty="0" smtClean="0"/>
              <a:t> на берегу реки Волхов в </a:t>
            </a:r>
          </a:p>
          <a:p>
            <a:pPr algn="ctr"/>
            <a:r>
              <a:rPr lang="ru-RU" sz="4000" dirty="0" smtClean="0"/>
              <a:t>6 км от озера Ильмень</a:t>
            </a:r>
            <a:endParaRPr lang="ru-RU" sz="4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11560" y="548680"/>
            <a:ext cx="7620000" cy="1296144"/>
          </a:xfrm>
        </p:spPr>
        <p:txBody>
          <a:bodyPr/>
          <a:lstStyle/>
          <a:p>
            <a:pPr algn="ctr"/>
            <a:r>
              <a:rPr lang="ru-RU" sz="4000" i="1" dirty="0" smtClean="0"/>
              <a:t>Новгород</a:t>
            </a:r>
            <a:endParaRPr lang="ru-RU" sz="4000" dirty="0"/>
          </a:p>
        </p:txBody>
      </p:sp>
      <p:pic>
        <p:nvPicPr>
          <p:cNvPr id="37890" name="Picture 2" descr="https://sun9-67.userapi.com/impg/Y15rbuRw8Ygwz2tQcvm8HcC4YHm15do7oBLdNw/xYbfpyiUp1E.jpg?size=1024x655&amp;quality=95&amp;sign=eb790a1aa4e5edb215514091cec5bee7&amp;c_uniq_tag=u7DhXpYnTIe9CoTQX6hIo4Di9QVbXOJDtTkaoZ_FOJ0&amp;type=album"/>
          <p:cNvPicPr>
            <a:picLocks noChangeAspect="1" noChangeArrowheads="1"/>
          </p:cNvPicPr>
          <p:nvPr/>
        </p:nvPicPr>
        <p:blipFill>
          <a:blip r:embed="rId2" cstate="print"/>
          <a:srcRect/>
          <a:stretch>
            <a:fillRect/>
          </a:stretch>
        </p:blipFill>
        <p:spPr bwMode="auto">
          <a:xfrm>
            <a:off x="0" y="1217902"/>
            <a:ext cx="9144000" cy="5640098"/>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11560" y="548680"/>
            <a:ext cx="7620000" cy="1296144"/>
          </a:xfrm>
        </p:spPr>
        <p:txBody>
          <a:bodyPr/>
          <a:lstStyle/>
          <a:p>
            <a:pPr algn="ctr"/>
            <a:r>
              <a:rPr lang="ru-RU" sz="4000" dirty="0" smtClean="0"/>
              <a:t>Название Черного моря у славян</a:t>
            </a:r>
            <a:endParaRPr lang="ru-RU" sz="4000" dirty="0"/>
          </a:p>
        </p:txBody>
      </p:sp>
      <p:pic>
        <p:nvPicPr>
          <p:cNvPr id="4" name="Picture 2" descr="Как эффективно задавать вопросы?"/>
          <p:cNvPicPr>
            <a:picLocks noChangeAspect="1" noChangeArrowheads="1"/>
          </p:cNvPicPr>
          <p:nvPr/>
        </p:nvPicPr>
        <p:blipFill>
          <a:blip r:embed="rId2" cstate="print"/>
          <a:srcRect/>
          <a:stretch>
            <a:fillRect/>
          </a:stretch>
        </p:blipFill>
        <p:spPr bwMode="auto">
          <a:xfrm>
            <a:off x="1619672" y="2420888"/>
            <a:ext cx="5904656" cy="4428492"/>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83568" y="332656"/>
            <a:ext cx="7620000" cy="1296144"/>
          </a:xfrm>
        </p:spPr>
        <p:txBody>
          <a:bodyPr/>
          <a:lstStyle/>
          <a:p>
            <a:pPr algn="ctr"/>
            <a:r>
              <a:rPr lang="ru-RU" sz="4000" dirty="0" smtClean="0"/>
              <a:t> </a:t>
            </a:r>
            <a:r>
              <a:rPr lang="ru-RU" sz="4000" i="1" dirty="0" smtClean="0"/>
              <a:t>Русское море</a:t>
            </a:r>
            <a:endParaRPr lang="ru-RU" sz="4000" dirty="0"/>
          </a:p>
        </p:txBody>
      </p:sp>
      <p:pic>
        <p:nvPicPr>
          <p:cNvPr id="35843" name="Picture 3"/>
          <p:cNvPicPr>
            <a:picLocks noChangeAspect="1" noChangeArrowheads="1"/>
          </p:cNvPicPr>
          <p:nvPr/>
        </p:nvPicPr>
        <p:blipFill>
          <a:blip r:embed="rId2" cstate="print"/>
          <a:srcRect l="13002" t="12422" r="33315" b="15719"/>
          <a:stretch>
            <a:fillRect/>
          </a:stretch>
        </p:blipFill>
        <p:spPr bwMode="auto">
          <a:xfrm>
            <a:off x="827584" y="1196752"/>
            <a:ext cx="6984776" cy="5256584"/>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11560" y="548680"/>
            <a:ext cx="7620000" cy="1296144"/>
          </a:xfrm>
        </p:spPr>
        <p:txBody>
          <a:bodyPr/>
          <a:lstStyle/>
          <a:p>
            <a:r>
              <a:rPr lang="ru-RU" sz="4000" dirty="0" smtClean="0"/>
              <a:t> Видите ли горы эти, на этих горах воссияет благодать Божия, будет город великий и воздвигнет Бог много церквей” - Какой город возник на месте, которое благословил апостол Андрей Первозванный в I веке? </a:t>
            </a:r>
            <a:endParaRPr lang="ru-RU" sz="4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l="11918" t="16360" r="31655" b="19657"/>
          <a:stretch>
            <a:fillRect/>
          </a:stretch>
        </p:blipFill>
        <p:spPr bwMode="auto">
          <a:xfrm>
            <a:off x="0" y="0"/>
            <a:ext cx="9144000" cy="6858000"/>
          </a:xfrm>
          <a:prstGeom prst="rect">
            <a:avLst/>
          </a:prstGeom>
          <a:noFill/>
          <a:ln w="9525">
            <a:noFill/>
            <a:miter lim="800000"/>
            <a:headEnd/>
            <a:tailEnd/>
          </a:ln>
        </p:spPr>
      </p:pic>
      <p:sp>
        <p:nvSpPr>
          <p:cNvPr id="3" name="Содержимое 2"/>
          <p:cNvSpPr>
            <a:spLocks noGrp="1"/>
          </p:cNvSpPr>
          <p:nvPr>
            <p:ph idx="1"/>
          </p:nvPr>
        </p:nvSpPr>
        <p:spPr>
          <a:xfrm>
            <a:off x="611560" y="548680"/>
            <a:ext cx="7620000" cy="1296144"/>
          </a:xfrm>
        </p:spPr>
        <p:txBody>
          <a:bodyPr/>
          <a:lstStyle/>
          <a:p>
            <a:pPr algn="ctr"/>
            <a:r>
              <a:rPr lang="ru-RU" sz="4000" dirty="0" smtClean="0"/>
              <a:t> Важнейший торговый путь в Древней Руси</a:t>
            </a:r>
            <a:endParaRPr lang="ru-RU" sz="4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11560" y="188640"/>
            <a:ext cx="7620000" cy="1296144"/>
          </a:xfrm>
        </p:spPr>
        <p:txBody>
          <a:bodyPr/>
          <a:lstStyle/>
          <a:p>
            <a:pPr algn="ctr"/>
            <a:r>
              <a:rPr lang="ru-RU" sz="4000" dirty="0" smtClean="0"/>
              <a:t> </a:t>
            </a:r>
            <a:r>
              <a:rPr lang="ru-RU" sz="4000" i="1" dirty="0" smtClean="0"/>
              <a:t>Киев</a:t>
            </a:r>
            <a:endParaRPr lang="ru-RU" sz="4000" dirty="0"/>
          </a:p>
        </p:txBody>
      </p:sp>
      <p:pic>
        <p:nvPicPr>
          <p:cNvPr id="33794" name="Picture 2" descr="https://shareslide.ru/img/thumbs/b023cf0584e093e4e006b6321810db37-800x.jpg"/>
          <p:cNvPicPr>
            <a:picLocks noChangeAspect="1" noChangeArrowheads="1"/>
          </p:cNvPicPr>
          <p:nvPr/>
        </p:nvPicPr>
        <p:blipFill>
          <a:blip r:embed="rId2" cstate="print"/>
          <a:srcRect l="2835" t="13860" r="29126" b="1721"/>
          <a:stretch>
            <a:fillRect/>
          </a:stretch>
        </p:blipFill>
        <p:spPr bwMode="auto">
          <a:xfrm>
            <a:off x="1475656" y="1095360"/>
            <a:ext cx="6192688" cy="576264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l="11918" t="16360" r="31655" b="19657"/>
          <a:stretch>
            <a:fillRect/>
          </a:stretch>
        </p:blipFill>
        <p:spPr bwMode="auto">
          <a:xfrm>
            <a:off x="0" y="0"/>
            <a:ext cx="9144000" cy="6858000"/>
          </a:xfrm>
          <a:prstGeom prst="rect">
            <a:avLst/>
          </a:prstGeom>
          <a:noFill/>
          <a:ln w="9525">
            <a:noFill/>
            <a:miter lim="800000"/>
            <a:headEnd/>
            <a:tailEnd/>
          </a:ln>
        </p:spPr>
      </p:pic>
      <p:sp>
        <p:nvSpPr>
          <p:cNvPr id="3" name="Содержимое 2"/>
          <p:cNvSpPr>
            <a:spLocks noGrp="1"/>
          </p:cNvSpPr>
          <p:nvPr>
            <p:ph idx="1"/>
          </p:nvPr>
        </p:nvSpPr>
        <p:spPr>
          <a:xfrm>
            <a:off x="611560" y="548680"/>
            <a:ext cx="7620000" cy="1296144"/>
          </a:xfrm>
        </p:spPr>
        <p:txBody>
          <a:bodyPr/>
          <a:lstStyle/>
          <a:p>
            <a:pPr algn="ctr"/>
            <a:r>
              <a:rPr lang="ru-RU" sz="4000" dirty="0" smtClean="0"/>
              <a:t> Важнейший торговый путь в Древней Руси</a:t>
            </a:r>
            <a:endParaRPr lang="ru-RU" sz="4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37890" name="Picture 2" descr="https://adonius.club/uploads/posts/2022-02/1644328934_19-adonius-club-p-fon-drevnyaya-rus-23.jpg"/>
          <p:cNvPicPr>
            <a:picLocks noChangeAspect="1" noChangeArrowheads="1"/>
          </p:cNvPicPr>
          <p:nvPr/>
        </p:nvPicPr>
        <p:blipFill>
          <a:blip r:embed="rId2" cstate="print"/>
          <a:srcRect/>
          <a:stretch>
            <a:fillRect/>
          </a:stretch>
        </p:blipFill>
        <p:spPr bwMode="auto">
          <a:xfrm>
            <a:off x="0" y="0"/>
            <a:ext cx="9143999" cy="6858000"/>
          </a:xfrm>
          <a:prstGeom prst="rect">
            <a:avLst/>
          </a:prstGeom>
          <a:noFill/>
        </p:spPr>
      </p:pic>
      <p:sp>
        <p:nvSpPr>
          <p:cNvPr id="5" name="TextBox 4"/>
          <p:cNvSpPr txBox="1"/>
          <p:nvPr/>
        </p:nvSpPr>
        <p:spPr>
          <a:xfrm>
            <a:off x="971600" y="1772816"/>
            <a:ext cx="6480720" cy="132343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4000" dirty="0" smtClean="0"/>
              <a:t>I </a:t>
            </a:r>
            <a:r>
              <a:rPr lang="ru-RU" sz="4000" dirty="0" smtClean="0"/>
              <a:t>конкурс </a:t>
            </a:r>
          </a:p>
          <a:p>
            <a:pPr algn="ctr"/>
            <a:r>
              <a:rPr lang="ru-RU" sz="4000" dirty="0" smtClean="0"/>
              <a:t>«Представление команд»</a:t>
            </a:r>
            <a:endParaRPr lang="ru-RU" sz="4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l="11918" t="16360" r="31655" b="19657"/>
          <a:stretch>
            <a:fillRect/>
          </a:stretch>
        </p:blipFill>
        <p:spPr bwMode="auto">
          <a:xfrm>
            <a:off x="0" y="0"/>
            <a:ext cx="9144000" cy="6858000"/>
          </a:xfrm>
          <a:prstGeom prst="rect">
            <a:avLst/>
          </a:prstGeom>
          <a:noFill/>
          <a:ln w="9525">
            <a:noFill/>
            <a:miter lim="800000"/>
            <a:headEnd/>
            <a:tailEnd/>
          </a:ln>
        </p:spPr>
      </p:pic>
      <p:sp>
        <p:nvSpPr>
          <p:cNvPr id="3" name="Содержимое 2"/>
          <p:cNvSpPr>
            <a:spLocks noGrp="1"/>
          </p:cNvSpPr>
          <p:nvPr>
            <p:ph idx="1"/>
          </p:nvPr>
        </p:nvSpPr>
        <p:spPr>
          <a:xfrm>
            <a:off x="611560" y="548680"/>
            <a:ext cx="7620000" cy="1296144"/>
          </a:xfrm>
        </p:spPr>
        <p:txBody>
          <a:bodyPr/>
          <a:lstStyle/>
          <a:p>
            <a:pPr algn="ctr"/>
            <a:r>
              <a:rPr lang="ru-RU" sz="4000" dirty="0" smtClean="0"/>
              <a:t> Важнейший торговый путь в Древней Руси</a:t>
            </a:r>
            <a:endParaRPr lang="ru-RU" sz="4000" dirty="0"/>
          </a:p>
        </p:txBody>
      </p:sp>
      <p:pic>
        <p:nvPicPr>
          <p:cNvPr id="5" name="Picture 2" descr="Как эффективно задавать вопросы?"/>
          <p:cNvPicPr>
            <a:picLocks noChangeAspect="1" noChangeArrowheads="1"/>
          </p:cNvPicPr>
          <p:nvPr/>
        </p:nvPicPr>
        <p:blipFill>
          <a:blip r:embed="rId3" cstate="print"/>
          <a:srcRect/>
          <a:stretch>
            <a:fillRect/>
          </a:stretch>
        </p:blipFill>
        <p:spPr bwMode="auto">
          <a:xfrm>
            <a:off x="1619672" y="2420888"/>
            <a:ext cx="5904656" cy="4428492"/>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l="11918" t="16360" r="31655" b="19657"/>
          <a:stretch>
            <a:fillRect/>
          </a:stretch>
        </p:blipFill>
        <p:spPr bwMode="auto">
          <a:xfrm>
            <a:off x="0" y="0"/>
            <a:ext cx="9144000" cy="6858000"/>
          </a:xfrm>
          <a:prstGeom prst="rect">
            <a:avLst/>
          </a:prstGeom>
          <a:noFill/>
          <a:ln w="9525">
            <a:noFill/>
            <a:miter lim="800000"/>
            <a:headEnd/>
            <a:tailEnd/>
          </a:ln>
        </p:spPr>
      </p:pic>
      <p:sp>
        <p:nvSpPr>
          <p:cNvPr id="3" name="Содержимое 2"/>
          <p:cNvSpPr>
            <a:spLocks noGrp="1"/>
          </p:cNvSpPr>
          <p:nvPr>
            <p:ph idx="1"/>
          </p:nvPr>
        </p:nvSpPr>
        <p:spPr>
          <a:xfrm>
            <a:off x="1475656" y="2348880"/>
            <a:ext cx="6467872" cy="1080120"/>
          </a:xfrm>
        </p:spPr>
        <p:style>
          <a:lnRef idx="1">
            <a:schemeClr val="accent2"/>
          </a:lnRef>
          <a:fillRef idx="2">
            <a:schemeClr val="accent2"/>
          </a:fillRef>
          <a:effectRef idx="1">
            <a:schemeClr val="accent2"/>
          </a:effectRef>
          <a:fontRef idx="minor">
            <a:schemeClr val="dk1"/>
          </a:fontRef>
        </p:style>
        <p:txBody>
          <a:bodyPr/>
          <a:lstStyle/>
          <a:p>
            <a:pPr algn="ctr"/>
            <a:r>
              <a:rPr lang="ru-RU" sz="4000" dirty="0" smtClean="0"/>
              <a:t> </a:t>
            </a:r>
            <a:r>
              <a:rPr lang="ru-RU" sz="4000" i="1" dirty="0" smtClean="0"/>
              <a:t>“</a:t>
            </a:r>
            <a:r>
              <a:rPr lang="ru-RU" sz="4000" i="1" dirty="0" smtClean="0"/>
              <a:t>из варяг в греки”</a:t>
            </a:r>
            <a:endParaRPr lang="ru-RU" sz="40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l="11918" t="16360" r="31655" b="19657"/>
          <a:stretch>
            <a:fillRect/>
          </a:stretch>
        </p:blipFill>
        <p:spPr bwMode="auto">
          <a:xfrm>
            <a:off x="0" y="0"/>
            <a:ext cx="9144000" cy="6858000"/>
          </a:xfrm>
          <a:prstGeom prst="rect">
            <a:avLst/>
          </a:prstGeom>
          <a:noFill/>
          <a:ln w="9525">
            <a:noFill/>
            <a:miter lim="800000"/>
            <a:headEnd/>
            <a:tailEnd/>
          </a:ln>
        </p:spPr>
      </p:pic>
      <p:sp>
        <p:nvSpPr>
          <p:cNvPr id="3" name="Содержимое 2"/>
          <p:cNvSpPr>
            <a:spLocks noGrp="1"/>
          </p:cNvSpPr>
          <p:nvPr>
            <p:ph idx="1"/>
          </p:nvPr>
        </p:nvSpPr>
        <p:spPr>
          <a:xfrm>
            <a:off x="611560" y="548680"/>
            <a:ext cx="7620000" cy="1296144"/>
          </a:xfrm>
        </p:spPr>
        <p:txBody>
          <a:bodyPr/>
          <a:lstStyle/>
          <a:p>
            <a:pPr algn="ctr"/>
            <a:r>
              <a:rPr lang="ru-RU" sz="4000" dirty="0" smtClean="0"/>
              <a:t> При каком русском князе был воздвигнут храм Святой Софии в Киеве? </a:t>
            </a:r>
            <a:endParaRPr lang="ru-RU" sz="4000" dirty="0"/>
          </a:p>
        </p:txBody>
      </p:sp>
      <p:pic>
        <p:nvPicPr>
          <p:cNvPr id="5" name="Picture 2" descr="Как эффективно задавать вопросы?"/>
          <p:cNvPicPr>
            <a:picLocks noChangeAspect="1" noChangeArrowheads="1"/>
          </p:cNvPicPr>
          <p:nvPr/>
        </p:nvPicPr>
        <p:blipFill>
          <a:blip r:embed="rId3" cstate="print"/>
          <a:srcRect/>
          <a:stretch>
            <a:fillRect/>
          </a:stretch>
        </p:blipFill>
        <p:spPr bwMode="auto">
          <a:xfrm>
            <a:off x="1619672" y="2420888"/>
            <a:ext cx="5904656" cy="4428492"/>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l="11918" t="16360" r="31655" b="19657"/>
          <a:stretch>
            <a:fillRect/>
          </a:stretch>
        </p:blipFill>
        <p:spPr bwMode="auto">
          <a:xfrm>
            <a:off x="0" y="0"/>
            <a:ext cx="9144000" cy="6858000"/>
          </a:xfrm>
          <a:prstGeom prst="rect">
            <a:avLst/>
          </a:prstGeom>
          <a:noFill/>
          <a:ln w="9525">
            <a:noFill/>
            <a:miter lim="800000"/>
            <a:headEnd/>
            <a:tailEnd/>
          </a:ln>
        </p:spPr>
      </p:pic>
      <p:sp>
        <p:nvSpPr>
          <p:cNvPr id="3" name="Содержимое 2"/>
          <p:cNvSpPr>
            <a:spLocks noGrp="1"/>
          </p:cNvSpPr>
          <p:nvPr>
            <p:ph idx="1"/>
          </p:nvPr>
        </p:nvSpPr>
        <p:spPr>
          <a:xfrm>
            <a:off x="1115616" y="2420888"/>
            <a:ext cx="6971928" cy="1224136"/>
          </a:xfrm>
        </p:spPr>
        <p:style>
          <a:lnRef idx="1">
            <a:schemeClr val="accent2"/>
          </a:lnRef>
          <a:fillRef idx="2">
            <a:schemeClr val="accent2"/>
          </a:fillRef>
          <a:effectRef idx="1">
            <a:schemeClr val="accent2"/>
          </a:effectRef>
          <a:fontRef idx="minor">
            <a:schemeClr val="dk1"/>
          </a:fontRef>
        </p:style>
        <p:txBody>
          <a:bodyPr/>
          <a:lstStyle/>
          <a:p>
            <a:pPr algn="ctr"/>
            <a:r>
              <a:rPr lang="ru-RU" sz="4000" dirty="0" smtClean="0"/>
              <a:t> </a:t>
            </a:r>
            <a:r>
              <a:rPr lang="ru-RU" sz="4000" i="1" dirty="0" smtClean="0"/>
              <a:t>Ярослав Мудрый</a:t>
            </a:r>
            <a:endParaRPr lang="ru-RU" sz="40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l="11918" t="16360" r="31655" b="19657"/>
          <a:stretch>
            <a:fillRect/>
          </a:stretch>
        </p:blipFill>
        <p:spPr bwMode="auto">
          <a:xfrm>
            <a:off x="0" y="0"/>
            <a:ext cx="9144000" cy="6858000"/>
          </a:xfrm>
          <a:prstGeom prst="rect">
            <a:avLst/>
          </a:prstGeom>
          <a:noFill/>
          <a:ln w="9525">
            <a:noFill/>
            <a:miter lim="800000"/>
            <a:headEnd/>
            <a:tailEnd/>
          </a:ln>
        </p:spPr>
      </p:pic>
      <p:sp>
        <p:nvSpPr>
          <p:cNvPr id="3" name="Содержимое 2"/>
          <p:cNvSpPr>
            <a:spLocks noGrp="1"/>
          </p:cNvSpPr>
          <p:nvPr>
            <p:ph idx="1"/>
          </p:nvPr>
        </p:nvSpPr>
        <p:spPr>
          <a:xfrm>
            <a:off x="611560" y="548680"/>
            <a:ext cx="7620000" cy="1296144"/>
          </a:xfrm>
        </p:spPr>
        <p:txBody>
          <a:bodyPr/>
          <a:lstStyle/>
          <a:p>
            <a:pPr algn="ctr"/>
            <a:r>
              <a:rPr lang="ru-RU" sz="4000" dirty="0" smtClean="0"/>
              <a:t>Какой князь, по подсчетам историков, совершил около 50 походов? </a:t>
            </a:r>
            <a:endParaRPr lang="ru-RU" sz="4000" dirty="0"/>
          </a:p>
        </p:txBody>
      </p:sp>
      <p:pic>
        <p:nvPicPr>
          <p:cNvPr id="5" name="Picture 2" descr="Как эффективно задавать вопросы?"/>
          <p:cNvPicPr>
            <a:picLocks noChangeAspect="1" noChangeArrowheads="1"/>
          </p:cNvPicPr>
          <p:nvPr/>
        </p:nvPicPr>
        <p:blipFill>
          <a:blip r:embed="rId3" cstate="print"/>
          <a:srcRect/>
          <a:stretch>
            <a:fillRect/>
          </a:stretch>
        </p:blipFill>
        <p:spPr bwMode="auto">
          <a:xfrm>
            <a:off x="1619672" y="2420888"/>
            <a:ext cx="5904656" cy="4428492"/>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l="11918" t="16360" r="31655" b="19657"/>
          <a:stretch>
            <a:fillRect/>
          </a:stretch>
        </p:blipFill>
        <p:spPr bwMode="auto">
          <a:xfrm>
            <a:off x="0" y="0"/>
            <a:ext cx="9144000" cy="6858000"/>
          </a:xfrm>
          <a:prstGeom prst="rect">
            <a:avLst/>
          </a:prstGeom>
          <a:noFill/>
          <a:ln w="9525">
            <a:noFill/>
            <a:miter lim="800000"/>
            <a:headEnd/>
            <a:tailEnd/>
          </a:ln>
        </p:spPr>
      </p:pic>
      <p:sp>
        <p:nvSpPr>
          <p:cNvPr id="3" name="Содержимое 2"/>
          <p:cNvSpPr>
            <a:spLocks noGrp="1"/>
          </p:cNvSpPr>
          <p:nvPr>
            <p:ph idx="1"/>
          </p:nvPr>
        </p:nvSpPr>
        <p:spPr>
          <a:xfrm>
            <a:off x="1331640" y="2348880"/>
            <a:ext cx="6467872" cy="1008112"/>
          </a:xfrm>
        </p:spPr>
        <p:style>
          <a:lnRef idx="1">
            <a:schemeClr val="accent2"/>
          </a:lnRef>
          <a:fillRef idx="2">
            <a:schemeClr val="accent2"/>
          </a:fillRef>
          <a:effectRef idx="1">
            <a:schemeClr val="accent2"/>
          </a:effectRef>
          <a:fontRef idx="minor">
            <a:schemeClr val="dk1"/>
          </a:fontRef>
        </p:style>
        <p:txBody>
          <a:bodyPr/>
          <a:lstStyle/>
          <a:p>
            <a:pPr algn="ctr"/>
            <a:r>
              <a:rPr lang="ru-RU" sz="4000" i="1" dirty="0" smtClean="0"/>
              <a:t>Святослав</a:t>
            </a:r>
            <a:endParaRPr lang="ru-RU" sz="40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l="11918" t="16360" r="31655" b="19657"/>
          <a:stretch>
            <a:fillRect/>
          </a:stretch>
        </p:blipFill>
        <p:spPr bwMode="auto">
          <a:xfrm>
            <a:off x="0" y="0"/>
            <a:ext cx="9144000" cy="6858000"/>
          </a:xfrm>
          <a:prstGeom prst="rect">
            <a:avLst/>
          </a:prstGeom>
          <a:noFill/>
          <a:ln w="9525">
            <a:noFill/>
            <a:miter lim="800000"/>
            <a:headEnd/>
            <a:tailEnd/>
          </a:ln>
        </p:spPr>
      </p:pic>
      <p:sp>
        <p:nvSpPr>
          <p:cNvPr id="3" name="Содержимое 2"/>
          <p:cNvSpPr>
            <a:spLocks noGrp="1"/>
          </p:cNvSpPr>
          <p:nvPr>
            <p:ph idx="1"/>
          </p:nvPr>
        </p:nvSpPr>
        <p:spPr>
          <a:xfrm>
            <a:off x="611560" y="548680"/>
            <a:ext cx="7620000" cy="1296144"/>
          </a:xfrm>
        </p:spPr>
        <p:txBody>
          <a:bodyPr/>
          <a:lstStyle/>
          <a:p>
            <a:pPr algn="ctr"/>
            <a:r>
              <a:rPr lang="ru-RU" sz="4000" dirty="0" smtClean="0"/>
              <a:t>Сколько километров отделяет Царьград и Константинополь? </a:t>
            </a:r>
            <a:endParaRPr lang="ru-RU" sz="4000" dirty="0"/>
          </a:p>
        </p:txBody>
      </p:sp>
      <p:pic>
        <p:nvPicPr>
          <p:cNvPr id="5" name="Picture 2" descr="Как эффективно задавать вопросы?"/>
          <p:cNvPicPr>
            <a:picLocks noChangeAspect="1" noChangeArrowheads="1"/>
          </p:cNvPicPr>
          <p:nvPr/>
        </p:nvPicPr>
        <p:blipFill>
          <a:blip r:embed="rId3" cstate="print"/>
          <a:srcRect/>
          <a:stretch>
            <a:fillRect/>
          </a:stretch>
        </p:blipFill>
        <p:spPr bwMode="auto">
          <a:xfrm>
            <a:off x="1619672" y="2420888"/>
            <a:ext cx="5904656" cy="4428492"/>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cstate="print"/>
          <a:srcRect l="11918" t="16360" r="31655" b="19657"/>
          <a:stretch>
            <a:fillRect/>
          </a:stretch>
        </p:blipFill>
        <p:spPr bwMode="auto">
          <a:xfrm>
            <a:off x="0" y="0"/>
            <a:ext cx="9144000" cy="6858000"/>
          </a:xfrm>
          <a:prstGeom prst="rect">
            <a:avLst/>
          </a:prstGeom>
          <a:noFill/>
          <a:ln w="9525">
            <a:noFill/>
            <a:miter lim="800000"/>
            <a:headEnd/>
            <a:tailEnd/>
          </a:ln>
        </p:spPr>
      </p:pic>
      <p:sp>
        <p:nvSpPr>
          <p:cNvPr id="3" name="Содержимое 2"/>
          <p:cNvSpPr>
            <a:spLocks noGrp="1"/>
          </p:cNvSpPr>
          <p:nvPr>
            <p:ph idx="1"/>
          </p:nvPr>
        </p:nvSpPr>
        <p:spPr>
          <a:xfrm>
            <a:off x="611560" y="548680"/>
            <a:ext cx="7620000" cy="1296144"/>
          </a:xfrm>
        </p:spPr>
        <p:txBody>
          <a:bodyPr/>
          <a:lstStyle/>
          <a:p>
            <a:pPr algn="ctr"/>
            <a:r>
              <a:rPr lang="ru-RU" sz="4000" dirty="0" smtClean="0"/>
              <a:t>Название одного города</a:t>
            </a:r>
            <a:endParaRPr lang="ru-RU" sz="4000" dirty="0"/>
          </a:p>
        </p:txBody>
      </p:sp>
      <p:pic>
        <p:nvPicPr>
          <p:cNvPr id="25602" name="Picture 2" descr="https://illustrators.ru/imgproxy/2W2HPLRu_qHEb5eIfInCR9E7jmQGciqSfT9q-qhMwLY/rs:fit:700:1800/aHR0cHM6Ly9pbGx1/c3RyYXRvcnMucnUv/dXBsb2Fkcy9pbGx1/c3RyYXRpb24vaW1h/Z2UvNTQxMzk2LzU0/MTM5Nl9vcmlnaW5h/bC5qcGc"/>
          <p:cNvPicPr>
            <a:picLocks noChangeAspect="1" noChangeArrowheads="1"/>
          </p:cNvPicPr>
          <p:nvPr/>
        </p:nvPicPr>
        <p:blipFill>
          <a:blip r:embed="rId3" cstate="print"/>
          <a:srcRect/>
          <a:stretch>
            <a:fillRect/>
          </a:stretch>
        </p:blipFill>
        <p:spPr bwMode="auto">
          <a:xfrm>
            <a:off x="971600" y="1412776"/>
            <a:ext cx="6667500" cy="5143501"/>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37890" name="Picture 2" descr="https://adonius.club/uploads/posts/2022-02/1644328934_19-adonius-club-p-fon-drevnyaya-rus-23.jpg"/>
          <p:cNvPicPr>
            <a:picLocks noChangeAspect="1" noChangeArrowheads="1"/>
          </p:cNvPicPr>
          <p:nvPr/>
        </p:nvPicPr>
        <p:blipFill>
          <a:blip r:embed="rId2" cstate="print"/>
          <a:srcRect/>
          <a:stretch>
            <a:fillRect/>
          </a:stretch>
        </p:blipFill>
        <p:spPr bwMode="auto">
          <a:xfrm>
            <a:off x="0" y="0"/>
            <a:ext cx="9143999" cy="6858000"/>
          </a:xfrm>
          <a:prstGeom prst="rect">
            <a:avLst/>
          </a:prstGeom>
          <a:noFill/>
        </p:spPr>
      </p:pic>
      <p:sp>
        <p:nvSpPr>
          <p:cNvPr id="5" name="TextBox 4"/>
          <p:cNvSpPr txBox="1"/>
          <p:nvPr/>
        </p:nvSpPr>
        <p:spPr>
          <a:xfrm>
            <a:off x="971600" y="1772816"/>
            <a:ext cx="6480720" cy="193899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4000" dirty="0" smtClean="0"/>
              <a:t>III </a:t>
            </a:r>
            <a:r>
              <a:rPr lang="ru-RU" sz="4000" dirty="0" smtClean="0"/>
              <a:t>конкурс </a:t>
            </a:r>
          </a:p>
          <a:p>
            <a:pPr algn="ctr"/>
            <a:r>
              <a:rPr lang="ru-RU" sz="4000" dirty="0" smtClean="0">
                <a:latin typeface="Times New Roman" pitchFamily="18" charset="0"/>
                <a:cs typeface="Times New Roman" pitchFamily="18" charset="0"/>
              </a:rPr>
              <a:t>«</a:t>
            </a:r>
            <a:r>
              <a:rPr lang="ru-RU" sz="4000" b="1" dirty="0" smtClean="0">
                <a:latin typeface="Times New Roman" pitchFamily="18" charset="0"/>
                <a:cs typeface="Times New Roman" pitchFamily="18" charset="0"/>
              </a:rPr>
              <a:t>НЕЗНАКОМОЕ О ЗНАКОМОМ</a:t>
            </a:r>
            <a:r>
              <a:rPr lang="ru-RU" sz="4000" dirty="0" smtClean="0">
                <a:latin typeface="Times New Roman" pitchFamily="18" charset="0"/>
                <a:cs typeface="Times New Roman" pitchFamily="18" charset="0"/>
              </a:rPr>
              <a:t>»</a:t>
            </a:r>
            <a:endParaRPr lang="ru-RU" sz="4000" dirty="0">
              <a:latin typeface="Times New Roman" pitchFamily="18" charset="0"/>
              <a:cs typeface="Times New Roman"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400"/>
            <a:ext cx="8291264" cy="1371600"/>
          </a:xfrm>
        </p:spPr>
        <p:txBody>
          <a:bodyPr wrap="square" numCol="1" anchorCtr="0" compatLnSpc="1">
            <a:prstTxWarp prst="textNoShape">
              <a:avLst/>
            </a:prstTxWarp>
            <a:normAutofit/>
          </a:bodyPr>
          <a:lstStyle/>
          <a:p>
            <a:pPr eaLnBrk="1" hangingPunct="1">
              <a:defRPr/>
            </a:pPr>
            <a:endParaRPr lang="ru-RU" sz="3200" cap="none" dirty="0" smtClean="0"/>
          </a:p>
        </p:txBody>
      </p:sp>
      <p:sp>
        <p:nvSpPr>
          <p:cNvPr id="6147" name="Текст 3"/>
          <p:cNvSpPr>
            <a:spLocks noGrp="1"/>
          </p:cNvSpPr>
          <p:nvPr>
            <p:ph idx="1"/>
          </p:nvPr>
        </p:nvSpPr>
        <p:spPr>
          <a:xfrm>
            <a:off x="323528" y="1752600"/>
            <a:ext cx="8424936" cy="5105400"/>
          </a:xfrm>
        </p:spPr>
        <p:txBody>
          <a:bodyPr/>
          <a:lstStyle/>
          <a:p>
            <a:pPr marL="0" indent="0" eaLnBrk="1" hangingPunct="1"/>
            <a:r>
              <a:rPr lang="ru-RU" sz="2800" b="0" dirty="0" smtClean="0"/>
              <a:t>«Еще  в Правде Ярослава указывалось, что за повреждение ЭТОГО в драке с виновного в пользу пострадавшего взималось  12 гривен. Между тем сегодня  многие люди старательно уничтожают ЭТО,  каждый день совершая определенные действия.                                                                                                                               </a:t>
            </a:r>
            <a:r>
              <a:rPr lang="ru-RU" sz="2800" u="sng" dirty="0" smtClean="0"/>
              <a:t>Вопросы:</a:t>
            </a:r>
            <a:r>
              <a:rPr lang="ru-RU" sz="2800" dirty="0" smtClean="0"/>
              <a:t>  Что имеется в виду под словом «это»? Что делают многие люди сегодня, уничтожая «это»?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37890" name="Picture 2" descr="https://adonius.club/uploads/posts/2022-02/1644328934_19-adonius-club-p-fon-drevnyaya-rus-23.jpg"/>
          <p:cNvPicPr>
            <a:picLocks noChangeAspect="1" noChangeArrowheads="1"/>
          </p:cNvPicPr>
          <p:nvPr/>
        </p:nvPicPr>
        <p:blipFill>
          <a:blip r:embed="rId2" cstate="print"/>
          <a:srcRect/>
          <a:stretch>
            <a:fillRect/>
          </a:stretch>
        </p:blipFill>
        <p:spPr bwMode="auto">
          <a:xfrm>
            <a:off x="0" y="0"/>
            <a:ext cx="9143999" cy="6858000"/>
          </a:xfrm>
          <a:prstGeom prst="rect">
            <a:avLst/>
          </a:prstGeom>
          <a:noFill/>
        </p:spPr>
      </p:pic>
      <p:sp>
        <p:nvSpPr>
          <p:cNvPr id="5" name="TextBox 4"/>
          <p:cNvSpPr txBox="1"/>
          <p:nvPr/>
        </p:nvSpPr>
        <p:spPr>
          <a:xfrm>
            <a:off x="971600" y="1772816"/>
            <a:ext cx="6480720" cy="132343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4000" dirty="0" smtClean="0"/>
              <a:t>II </a:t>
            </a:r>
            <a:r>
              <a:rPr lang="ru-RU" sz="4000" dirty="0" smtClean="0"/>
              <a:t>конкурс </a:t>
            </a:r>
          </a:p>
          <a:p>
            <a:pPr algn="ctr"/>
            <a:r>
              <a:rPr lang="ru-RU" sz="4000" dirty="0" smtClean="0"/>
              <a:t>«Разминка»</a:t>
            </a:r>
            <a:endParaRPr lang="ru-RU" sz="40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Заголовок 15"/>
          <p:cNvSpPr>
            <a:spLocks noGrp="1"/>
          </p:cNvSpPr>
          <p:nvPr>
            <p:ph type="title"/>
          </p:nvPr>
        </p:nvSpPr>
        <p:spPr>
          <a:xfrm>
            <a:off x="611188" y="415925"/>
            <a:ext cx="7777162" cy="1357313"/>
          </a:xfrm>
        </p:spPr>
        <p:txBody>
          <a:bodyPr>
            <a:normAutofit fontScale="90000"/>
          </a:bodyPr>
          <a:lstStyle/>
          <a:p>
            <a:pPr eaLnBrk="1" fontAlgn="auto" hangingPunct="1">
              <a:spcAft>
                <a:spcPts val="0"/>
              </a:spcAft>
              <a:defRPr/>
            </a:pPr>
            <a:r>
              <a:rPr lang="ru-RU" sz="2000" dirty="0"/>
              <a:t/>
            </a:r>
            <a:br>
              <a:rPr lang="ru-RU" sz="2000" dirty="0"/>
            </a:br>
            <a:r>
              <a:rPr lang="ru-RU" dirty="0"/>
              <a:t> </a:t>
            </a:r>
            <a:r>
              <a:rPr lang="ru-RU" dirty="0" smtClean="0"/>
              <a:t>Ответ: борода</a:t>
            </a:r>
            <a:r>
              <a:rPr lang="ru-RU" dirty="0"/>
              <a:t/>
            </a:r>
            <a:br>
              <a:rPr lang="ru-RU" dirty="0"/>
            </a:br>
            <a:endParaRPr lang="ru-RU" dirty="0"/>
          </a:p>
        </p:txBody>
      </p:sp>
      <p:pic>
        <p:nvPicPr>
          <p:cNvPr id="7171" name="Объект 3"/>
          <p:cNvPicPr>
            <a:picLocks noGrp="1" noChangeAspect="1"/>
          </p:cNvPicPr>
          <p:nvPr>
            <p:ph idx="1"/>
          </p:nvPr>
        </p:nvPicPr>
        <p:blipFill>
          <a:blip r:embed="rId2" cstate="print"/>
          <a:srcRect/>
          <a:stretch>
            <a:fillRect/>
          </a:stretch>
        </p:blipFill>
        <p:spPr>
          <a:xfrm>
            <a:off x="684213" y="1789113"/>
            <a:ext cx="3527425" cy="4373562"/>
          </a:xfrm>
        </p:spPr>
      </p:pic>
      <p:pic>
        <p:nvPicPr>
          <p:cNvPr id="7172" name="Рисунок 5"/>
          <p:cNvPicPr>
            <a:picLocks noChangeAspect="1"/>
          </p:cNvPicPr>
          <p:nvPr/>
        </p:nvPicPr>
        <p:blipFill>
          <a:blip r:embed="rId3" cstate="print"/>
          <a:srcRect/>
          <a:stretch>
            <a:fillRect/>
          </a:stretch>
        </p:blipFill>
        <p:spPr bwMode="auto">
          <a:xfrm>
            <a:off x="4859338" y="1773238"/>
            <a:ext cx="2959100" cy="4319587"/>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683568" y="333375"/>
            <a:ext cx="6871345" cy="1371600"/>
          </a:xfrm>
        </p:spPr>
        <p:txBody>
          <a:bodyPr wrap="square" numCol="1" anchorCtr="0" compatLnSpc="1">
            <a:prstTxWarp prst="textNoShape">
              <a:avLst/>
            </a:prstTxWarp>
            <a:noAutofit/>
          </a:bodyPr>
          <a:lstStyle/>
          <a:p>
            <a:pPr eaLnBrk="1" hangingPunct="1">
              <a:defRPr/>
            </a:pPr>
            <a:r>
              <a:rPr lang="ru-RU" sz="3200" b="1" cap="none" dirty="0" smtClean="0">
                <a:solidFill>
                  <a:srgbClr val="D1282E"/>
                </a:solidFill>
                <a:latin typeface="Times New Roman" pitchFamily="18" charset="0"/>
                <a:cs typeface="Calibri" pitchFamily="34" charset="0"/>
              </a:rPr>
              <a:t>«КУЛЬТУРА, БЫТ И НРАВЫ РУСИ: НЕЗНАКОМОЕ О ЗНАКОМОМ» </a:t>
            </a:r>
            <a:endParaRPr lang="ru-RU" cap="none" dirty="0" smtClean="0"/>
          </a:p>
        </p:txBody>
      </p:sp>
      <p:sp>
        <p:nvSpPr>
          <p:cNvPr id="8195" name="Текст 2"/>
          <p:cNvSpPr>
            <a:spLocks noGrp="1"/>
          </p:cNvSpPr>
          <p:nvPr>
            <p:ph idx="1"/>
          </p:nvPr>
        </p:nvSpPr>
        <p:spPr>
          <a:xfrm>
            <a:off x="179512" y="1752600"/>
            <a:ext cx="8712968" cy="4373563"/>
          </a:xfrm>
        </p:spPr>
        <p:txBody>
          <a:bodyPr/>
          <a:lstStyle/>
          <a:p>
            <a:pPr marL="0" indent="0" eaLnBrk="1" hangingPunct="1"/>
            <a:r>
              <a:rPr lang="ru-RU" sz="2800" b="0" dirty="0" smtClean="0"/>
              <a:t>В Москве есть целых четыре </a:t>
            </a:r>
            <a:r>
              <a:rPr lang="ru-RU" sz="2800" b="0" dirty="0" err="1" smtClean="0"/>
              <a:t>Кисловских</a:t>
            </a:r>
            <a:r>
              <a:rPr lang="ru-RU" sz="2800" b="0" dirty="0" smtClean="0"/>
              <a:t> переулка,  а история их названия уходит еще во времена Ивана Грозного. Тогда целая окраина города, где жили специалисты этого важного дела, поставляла для царского  стола то, что иностранцы называли «северным лимоном». Потребляя этот продукт, царь и придворные не страдали от цинги.</a:t>
            </a:r>
          </a:p>
          <a:p>
            <a:pPr marL="0" indent="0" eaLnBrk="1" hangingPunct="1"/>
            <a:r>
              <a:rPr lang="ru-RU" sz="2800" dirty="0" smtClean="0"/>
              <a:t>       Вопрос:                                                                                Что поставляла </a:t>
            </a:r>
            <a:r>
              <a:rPr lang="ru-RU" sz="2800" dirty="0" err="1" smtClean="0"/>
              <a:t>Кисловская</a:t>
            </a:r>
            <a:r>
              <a:rPr lang="ru-RU" sz="2800" dirty="0" smtClean="0"/>
              <a:t> слобода к царскому столу?  Почему этот продукт предотвращал цингу?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457200" y="260350"/>
            <a:ext cx="7643813" cy="1263650"/>
          </a:xfrm>
        </p:spPr>
        <p:txBody>
          <a:bodyPr/>
          <a:lstStyle/>
          <a:p>
            <a:pPr eaLnBrk="1" fontAlgn="auto" hangingPunct="1">
              <a:spcAft>
                <a:spcPts val="0"/>
              </a:spcAft>
              <a:defRPr/>
            </a:pPr>
            <a:r>
              <a:rPr lang="ru-RU" sz="2000" dirty="0"/>
              <a:t>Ответ: </a:t>
            </a:r>
            <a:r>
              <a:rPr lang="ru-RU" sz="2000" dirty="0" smtClean="0"/>
              <a:t> квашеную  капусту</a:t>
            </a:r>
            <a:endParaRPr lang="ru-RU" sz="2000" dirty="0"/>
          </a:p>
        </p:txBody>
      </p:sp>
      <p:pic>
        <p:nvPicPr>
          <p:cNvPr id="9219" name="Объект 8"/>
          <p:cNvPicPr>
            <a:picLocks noGrp="1" noChangeAspect="1"/>
          </p:cNvPicPr>
          <p:nvPr>
            <p:ph idx="1"/>
          </p:nvPr>
        </p:nvPicPr>
        <p:blipFill>
          <a:blip r:embed="rId2" cstate="print"/>
          <a:srcRect/>
          <a:stretch>
            <a:fillRect/>
          </a:stretch>
        </p:blipFill>
        <p:spPr>
          <a:xfrm>
            <a:off x="261938" y="1844675"/>
            <a:ext cx="4238625" cy="4157663"/>
          </a:xfrm>
        </p:spPr>
      </p:pic>
      <p:pic>
        <p:nvPicPr>
          <p:cNvPr id="9220" name="Рисунок 9"/>
          <p:cNvPicPr>
            <a:picLocks noChangeAspect="1"/>
          </p:cNvPicPr>
          <p:nvPr/>
        </p:nvPicPr>
        <p:blipFill>
          <a:blip r:embed="rId3" cstate="print"/>
          <a:srcRect/>
          <a:stretch>
            <a:fillRect/>
          </a:stretch>
        </p:blipFill>
        <p:spPr bwMode="auto">
          <a:xfrm>
            <a:off x="4500563" y="1989138"/>
            <a:ext cx="4248150" cy="3857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79512" y="152400"/>
            <a:ext cx="8424936" cy="1371600"/>
          </a:xfrm>
        </p:spPr>
        <p:txBody>
          <a:bodyPr wrap="square" numCol="1" anchorCtr="0" compatLnSpc="1">
            <a:prstTxWarp prst="textNoShape">
              <a:avLst/>
            </a:prstTxWarp>
            <a:normAutofit/>
          </a:bodyPr>
          <a:lstStyle/>
          <a:p>
            <a:pPr algn="ctr" eaLnBrk="1" hangingPunct="1">
              <a:defRPr/>
            </a:pPr>
            <a:r>
              <a:rPr lang="ru-RU" sz="2900" b="1" cap="none" dirty="0" smtClean="0">
                <a:solidFill>
                  <a:srgbClr val="D1282E"/>
                </a:solidFill>
                <a:latin typeface="Times New Roman" pitchFamily="18" charset="0"/>
                <a:cs typeface="Calibri" pitchFamily="34" charset="0"/>
              </a:rPr>
              <a:t>«КУЛЬТУРА, БЫТ И НРАВЫ РУСИ: НЕЗНАКОМОЕ О ЗНАКОМОМ» </a:t>
            </a:r>
            <a:endParaRPr lang="ru-RU" sz="3200" cap="none" dirty="0" smtClean="0"/>
          </a:p>
        </p:txBody>
      </p:sp>
      <p:sp>
        <p:nvSpPr>
          <p:cNvPr id="10243" name="Объект 4"/>
          <p:cNvSpPr>
            <a:spLocks noGrp="1"/>
          </p:cNvSpPr>
          <p:nvPr>
            <p:ph idx="1"/>
          </p:nvPr>
        </p:nvSpPr>
        <p:spPr>
          <a:xfrm>
            <a:off x="0" y="1752600"/>
            <a:ext cx="8820472" cy="4844752"/>
          </a:xfrm>
        </p:spPr>
        <p:txBody>
          <a:bodyPr/>
          <a:lstStyle/>
          <a:p>
            <a:pPr marL="0" indent="0" eaLnBrk="1" hangingPunct="1"/>
            <a:r>
              <a:rPr lang="ru-RU" sz="2800" dirty="0" smtClean="0"/>
              <a:t>Этот предмет на Руси очень часто изготавливали из серебра. Среди людей существовало </a:t>
            </a:r>
            <a:r>
              <a:rPr lang="ru-RU" sz="2800" dirty="0" err="1" smtClean="0"/>
              <a:t>поверие</a:t>
            </a:r>
            <a:r>
              <a:rPr lang="ru-RU" sz="2800" dirty="0" smtClean="0"/>
              <a:t>, что тому, кто найдет этот предмет, во всем будет сопутствовать удача и все члены его семьи будут здоровы.  А найденный предмет становился талисманом.  И по сей день  мы воспринимаем этот предмет как символ удачи. </a:t>
            </a:r>
          </a:p>
          <a:p>
            <a:pPr marL="0" indent="0" eaLnBrk="1" hangingPunct="1"/>
            <a:r>
              <a:rPr lang="ru-RU" sz="2800" dirty="0" smtClean="0"/>
              <a:t>                                                                                                                                        </a:t>
            </a:r>
            <a:r>
              <a:rPr lang="ru-RU" sz="2800" u="sng" dirty="0" smtClean="0"/>
              <a:t>Вопросы:</a:t>
            </a:r>
            <a:r>
              <a:rPr lang="ru-RU" sz="2800" dirty="0" smtClean="0"/>
              <a:t> Назовите предмет. Почему   он часто изготавливался из серебра?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400"/>
            <a:ext cx="6778625" cy="1371600"/>
          </a:xfrm>
        </p:spPr>
        <p:txBody>
          <a:bodyPr/>
          <a:lstStyle/>
          <a:p>
            <a:pPr eaLnBrk="1" fontAlgn="auto" hangingPunct="1">
              <a:spcAft>
                <a:spcPts val="0"/>
              </a:spcAft>
              <a:defRPr/>
            </a:pPr>
            <a:r>
              <a:rPr lang="ru-RU" dirty="0" smtClean="0"/>
              <a:t>Ответ: подкова.</a:t>
            </a:r>
            <a:endParaRPr lang="ru-RU" dirty="0"/>
          </a:p>
        </p:txBody>
      </p:sp>
      <p:pic>
        <p:nvPicPr>
          <p:cNvPr id="11267" name="Объект 3"/>
          <p:cNvPicPr>
            <a:picLocks noGrp="1" noChangeAspect="1"/>
          </p:cNvPicPr>
          <p:nvPr>
            <p:ph idx="1"/>
          </p:nvPr>
        </p:nvPicPr>
        <p:blipFill>
          <a:blip r:embed="rId2" cstate="print"/>
          <a:srcRect/>
          <a:stretch>
            <a:fillRect/>
          </a:stretch>
        </p:blipFill>
        <p:spPr>
          <a:xfrm>
            <a:off x="250825" y="1700213"/>
            <a:ext cx="3976688" cy="3952875"/>
          </a:xfrm>
        </p:spPr>
      </p:pic>
      <p:pic>
        <p:nvPicPr>
          <p:cNvPr id="11268" name="Рисунок 5"/>
          <p:cNvPicPr>
            <a:picLocks noChangeAspect="1"/>
          </p:cNvPicPr>
          <p:nvPr/>
        </p:nvPicPr>
        <p:blipFill>
          <a:blip r:embed="rId3" cstate="print"/>
          <a:srcRect/>
          <a:stretch>
            <a:fillRect/>
          </a:stretch>
        </p:blipFill>
        <p:spPr bwMode="auto">
          <a:xfrm>
            <a:off x="4500563" y="2060575"/>
            <a:ext cx="4378325" cy="3448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37890" name="Picture 2" descr="https://adonius.club/uploads/posts/2022-02/1644328934_19-adonius-club-p-fon-drevnyaya-rus-23.jpg"/>
          <p:cNvPicPr>
            <a:picLocks noChangeAspect="1" noChangeArrowheads="1"/>
          </p:cNvPicPr>
          <p:nvPr/>
        </p:nvPicPr>
        <p:blipFill>
          <a:blip r:embed="rId2" cstate="print"/>
          <a:srcRect/>
          <a:stretch>
            <a:fillRect/>
          </a:stretch>
        </p:blipFill>
        <p:spPr bwMode="auto">
          <a:xfrm>
            <a:off x="0" y="0"/>
            <a:ext cx="9143999" cy="6858000"/>
          </a:xfrm>
          <a:prstGeom prst="rect">
            <a:avLst/>
          </a:prstGeom>
          <a:noFill/>
        </p:spPr>
      </p:pic>
      <p:sp>
        <p:nvSpPr>
          <p:cNvPr id="5" name="TextBox 4"/>
          <p:cNvSpPr txBox="1"/>
          <p:nvPr/>
        </p:nvSpPr>
        <p:spPr>
          <a:xfrm>
            <a:off x="971600" y="1772816"/>
            <a:ext cx="6480720" cy="193899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4000" dirty="0" smtClean="0"/>
              <a:t>IV </a:t>
            </a:r>
            <a:r>
              <a:rPr lang="ru-RU" sz="4000" dirty="0" smtClean="0"/>
              <a:t>конкурс </a:t>
            </a:r>
          </a:p>
          <a:p>
            <a:pPr algn="ctr"/>
            <a:r>
              <a:rPr lang="ru-RU" sz="4000" dirty="0" smtClean="0"/>
              <a:t>«Занимательный зоопарк из «русской правды»</a:t>
            </a:r>
            <a:endParaRPr lang="ru-RU" sz="40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57200" y="152400"/>
            <a:ext cx="7499350" cy="1371600"/>
          </a:xfrm>
        </p:spPr>
        <p:txBody>
          <a:bodyPr>
            <a:normAutofit fontScale="90000"/>
          </a:bodyPr>
          <a:lstStyle/>
          <a:p>
            <a:pPr eaLnBrk="1" fontAlgn="auto" hangingPunct="1">
              <a:spcAft>
                <a:spcPts val="0"/>
              </a:spcAft>
              <a:defRPr/>
            </a:pPr>
            <a:r>
              <a:rPr lang="ru-RU" dirty="0" smtClean="0"/>
              <a:t>«Занимательный зоопарк из «русской правды»</a:t>
            </a:r>
            <a:endParaRPr lang="ru-RU" dirty="0"/>
          </a:p>
        </p:txBody>
      </p:sp>
      <p:sp>
        <p:nvSpPr>
          <p:cNvPr id="13315" name="Объект 5"/>
          <p:cNvSpPr>
            <a:spLocks noGrp="1"/>
          </p:cNvSpPr>
          <p:nvPr>
            <p:ph sz="half" idx="1"/>
          </p:nvPr>
        </p:nvSpPr>
        <p:spPr>
          <a:xfrm>
            <a:off x="468313" y="1557338"/>
            <a:ext cx="4454525" cy="4543425"/>
          </a:xfrm>
        </p:spPr>
        <p:txBody>
          <a:bodyPr/>
          <a:lstStyle/>
          <a:p>
            <a:pPr marL="0" indent="0" eaLnBrk="1" hangingPunct="1"/>
            <a:r>
              <a:rPr lang="ru-RU" smtClean="0"/>
              <a:t>«Борть»- улей диких пчел; «раззнаменать борть» - срезать знаки  хозяина борти</a:t>
            </a:r>
          </a:p>
        </p:txBody>
      </p:sp>
      <p:pic>
        <p:nvPicPr>
          <p:cNvPr id="13316" name="Объект 7"/>
          <p:cNvPicPr>
            <a:picLocks noGrp="1" noChangeAspect="1"/>
          </p:cNvPicPr>
          <p:nvPr>
            <p:ph sz="half" idx="2"/>
          </p:nvPr>
        </p:nvPicPr>
        <p:blipFill>
          <a:blip r:embed="rId2" cstate="print"/>
          <a:srcRect/>
          <a:stretch>
            <a:fillRect/>
          </a:stretch>
        </p:blipFill>
        <p:spPr>
          <a:xfrm>
            <a:off x="539750" y="3500438"/>
            <a:ext cx="4032250" cy="2952750"/>
          </a:xfrm>
        </p:spPr>
      </p:pic>
      <p:pic>
        <p:nvPicPr>
          <p:cNvPr id="13317" name="Рисунок 8"/>
          <p:cNvPicPr>
            <a:picLocks noChangeAspect="1"/>
          </p:cNvPicPr>
          <p:nvPr/>
        </p:nvPicPr>
        <p:blipFill>
          <a:blip r:embed="rId3" cstate="print"/>
          <a:srcRect/>
          <a:stretch>
            <a:fillRect/>
          </a:stretch>
        </p:blipFill>
        <p:spPr bwMode="auto">
          <a:xfrm>
            <a:off x="4932363" y="1989138"/>
            <a:ext cx="3168650" cy="43195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57200" y="228600"/>
            <a:ext cx="7772400" cy="4572000"/>
          </a:xfrm>
        </p:spPr>
        <p:txBody>
          <a:bodyPr>
            <a:normAutofit/>
          </a:bodyPr>
          <a:lstStyle/>
          <a:p>
            <a:pPr eaLnBrk="1" fontAlgn="auto" hangingPunct="1">
              <a:spcBef>
                <a:spcPct val="20000"/>
              </a:spcBef>
              <a:spcAft>
                <a:spcPts val="600"/>
              </a:spcAft>
              <a:defRPr/>
            </a:pPr>
            <a:r>
              <a:rPr lang="ru-RU" sz="2000" b="1" cap="none" spc="0" dirty="0" smtClean="0">
                <a:solidFill>
                  <a:srgbClr val="000000"/>
                </a:solidFill>
                <a:latin typeface="Arial"/>
                <a:ea typeface="+mn-ea"/>
                <a:cs typeface="+mn-cs"/>
              </a:rPr>
              <a:t> </a:t>
            </a:r>
            <a:r>
              <a:rPr lang="ru-RU" sz="2000" b="1" cap="none" spc="0" dirty="0">
                <a:solidFill>
                  <a:srgbClr val="000000"/>
                </a:solidFill>
                <a:latin typeface="Arial"/>
                <a:ea typeface="+mn-ea"/>
                <a:cs typeface="+mn-cs"/>
              </a:rPr>
              <a:t/>
            </a:r>
            <a:br>
              <a:rPr lang="ru-RU" sz="2000" b="1" cap="none" spc="0" dirty="0">
                <a:solidFill>
                  <a:srgbClr val="000000"/>
                </a:solidFill>
                <a:latin typeface="Arial"/>
                <a:ea typeface="+mn-ea"/>
                <a:cs typeface="+mn-cs"/>
              </a:rPr>
            </a:br>
            <a:endParaRPr lang="ru-RU" dirty="0"/>
          </a:p>
        </p:txBody>
      </p:sp>
      <p:sp>
        <p:nvSpPr>
          <p:cNvPr id="11" name="Подзаголовок 10"/>
          <p:cNvSpPr>
            <a:spLocks noGrp="1"/>
          </p:cNvSpPr>
          <p:nvPr>
            <p:ph type="subTitle" idx="1"/>
          </p:nvPr>
        </p:nvSpPr>
        <p:spPr>
          <a:xfrm>
            <a:off x="457200" y="404813"/>
            <a:ext cx="6858000" cy="1152525"/>
          </a:xfrm>
        </p:spPr>
        <p:txBody>
          <a:bodyPr rtlCol="0">
            <a:noAutofit/>
          </a:bodyPr>
          <a:lstStyle/>
          <a:p>
            <a:pPr eaLnBrk="1" fontAlgn="auto" hangingPunct="1">
              <a:buFont typeface="Arial" pitchFamily="34" charset="0"/>
              <a:buNone/>
              <a:defRPr/>
            </a:pPr>
            <a:r>
              <a:rPr lang="ru-RU" sz="3200" dirty="0" smtClean="0"/>
              <a:t>«Занимательный зоопарк из «Русской правды»</a:t>
            </a:r>
            <a:endParaRPr lang="ru-RU" sz="3200" dirty="0"/>
          </a:p>
        </p:txBody>
      </p:sp>
      <p:pic>
        <p:nvPicPr>
          <p:cNvPr id="14340" name="Объект 5"/>
          <p:cNvPicPr>
            <a:picLocks noGrp="1" noChangeAspect="1"/>
          </p:cNvPicPr>
          <p:nvPr>
            <p:ph idx="4294967295"/>
          </p:nvPr>
        </p:nvPicPr>
        <p:blipFill>
          <a:blip r:embed="rId2" cstate="print"/>
          <a:srcRect/>
          <a:stretch>
            <a:fillRect/>
          </a:stretch>
        </p:blipFill>
        <p:spPr>
          <a:xfrm>
            <a:off x="3995738" y="2438400"/>
            <a:ext cx="4467225" cy="3349625"/>
          </a:xfrm>
        </p:spPr>
      </p:pic>
      <p:pic>
        <p:nvPicPr>
          <p:cNvPr id="14341" name="Рисунок 6"/>
          <p:cNvPicPr>
            <a:picLocks noChangeAspect="1"/>
          </p:cNvPicPr>
          <p:nvPr/>
        </p:nvPicPr>
        <p:blipFill>
          <a:blip r:embed="rId3" cstate="print"/>
          <a:srcRect/>
          <a:stretch>
            <a:fillRect/>
          </a:stretch>
        </p:blipFill>
        <p:spPr bwMode="auto">
          <a:xfrm>
            <a:off x="539750" y="2420938"/>
            <a:ext cx="3240088" cy="3384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eaLnBrk="1" fontAlgn="auto" hangingPunct="1">
              <a:spcAft>
                <a:spcPts val="0"/>
              </a:spcAft>
              <a:defRPr/>
            </a:pPr>
            <a:r>
              <a:rPr lang="ru-RU" sz="3200" dirty="0">
                <a:solidFill>
                  <a:srgbClr val="D1282E"/>
                </a:solidFill>
              </a:rPr>
              <a:t>«Занимательный зоопарк из «русской правды»</a:t>
            </a:r>
            <a:endParaRPr lang="ru-RU" dirty="0"/>
          </a:p>
        </p:txBody>
      </p:sp>
      <p:pic>
        <p:nvPicPr>
          <p:cNvPr id="15363" name="Объект 3"/>
          <p:cNvPicPr>
            <a:picLocks noGrp="1" noChangeAspect="1"/>
          </p:cNvPicPr>
          <p:nvPr>
            <p:ph idx="1"/>
          </p:nvPr>
        </p:nvPicPr>
        <p:blipFill>
          <a:blip r:embed="rId2" cstate="print"/>
          <a:srcRect/>
          <a:stretch>
            <a:fillRect/>
          </a:stretch>
        </p:blipFill>
        <p:spPr>
          <a:xfrm>
            <a:off x="395288" y="1844675"/>
            <a:ext cx="5286375" cy="3609975"/>
          </a:xfrm>
        </p:spPr>
      </p:pic>
      <p:pic>
        <p:nvPicPr>
          <p:cNvPr id="15364" name="Рисунок 4"/>
          <p:cNvPicPr>
            <a:picLocks noChangeAspect="1"/>
          </p:cNvPicPr>
          <p:nvPr/>
        </p:nvPicPr>
        <p:blipFill>
          <a:blip r:embed="rId3" cstate="print"/>
          <a:srcRect/>
          <a:stretch>
            <a:fillRect/>
          </a:stretch>
        </p:blipFill>
        <p:spPr bwMode="auto">
          <a:xfrm>
            <a:off x="5508625" y="1773238"/>
            <a:ext cx="3065463" cy="4652962"/>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400"/>
            <a:ext cx="7643813" cy="1371600"/>
          </a:xfrm>
        </p:spPr>
        <p:txBody>
          <a:bodyPr>
            <a:normAutofit fontScale="90000"/>
          </a:bodyPr>
          <a:lstStyle/>
          <a:p>
            <a:pPr eaLnBrk="1" fontAlgn="auto" hangingPunct="1">
              <a:spcAft>
                <a:spcPts val="0"/>
              </a:spcAft>
              <a:defRPr/>
            </a:pPr>
            <a:r>
              <a:rPr lang="ru-RU" dirty="0" smtClean="0"/>
              <a:t>«Занимательный зоопарк из «Русской правды»»</a:t>
            </a:r>
            <a:endParaRPr lang="ru-RU" dirty="0"/>
          </a:p>
        </p:txBody>
      </p:sp>
      <p:pic>
        <p:nvPicPr>
          <p:cNvPr id="16387" name="Объект 3"/>
          <p:cNvPicPr>
            <a:picLocks noGrp="1" noChangeAspect="1"/>
          </p:cNvPicPr>
          <p:nvPr>
            <p:ph idx="1"/>
          </p:nvPr>
        </p:nvPicPr>
        <p:blipFill>
          <a:blip r:embed="rId2" cstate="print"/>
          <a:srcRect/>
          <a:stretch>
            <a:fillRect/>
          </a:stretch>
        </p:blipFill>
        <p:spPr>
          <a:xfrm>
            <a:off x="900113" y="2060575"/>
            <a:ext cx="3095625" cy="3960813"/>
          </a:xfrm>
        </p:spPr>
      </p:pic>
      <p:pic>
        <p:nvPicPr>
          <p:cNvPr id="16388" name="Рисунок 4"/>
          <p:cNvPicPr>
            <a:picLocks noChangeAspect="1"/>
          </p:cNvPicPr>
          <p:nvPr/>
        </p:nvPicPr>
        <p:blipFill>
          <a:blip r:embed="rId3" cstate="print"/>
          <a:srcRect/>
          <a:stretch>
            <a:fillRect/>
          </a:stretch>
        </p:blipFill>
        <p:spPr bwMode="auto">
          <a:xfrm>
            <a:off x="4356100" y="1447800"/>
            <a:ext cx="3636963" cy="2830513"/>
          </a:xfrm>
          <a:prstGeom prst="rect">
            <a:avLst/>
          </a:prstGeom>
          <a:noFill/>
          <a:ln w="9525">
            <a:noFill/>
            <a:miter lim="800000"/>
            <a:headEnd/>
            <a:tailEnd/>
          </a:ln>
        </p:spPr>
      </p:pic>
      <p:pic>
        <p:nvPicPr>
          <p:cNvPr id="16389" name="Рисунок 5"/>
          <p:cNvPicPr>
            <a:picLocks noChangeAspect="1"/>
          </p:cNvPicPr>
          <p:nvPr/>
        </p:nvPicPr>
        <p:blipFill>
          <a:blip r:embed="rId4" cstate="print"/>
          <a:srcRect/>
          <a:stretch>
            <a:fillRect/>
          </a:stretch>
        </p:blipFill>
        <p:spPr bwMode="auto">
          <a:xfrm>
            <a:off x="4356100" y="4365625"/>
            <a:ext cx="3730625" cy="2232025"/>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11560" y="0"/>
            <a:ext cx="7620000" cy="4373563"/>
          </a:xfrm>
        </p:spPr>
        <p:txBody>
          <a:bodyPr/>
          <a:lstStyle/>
          <a:p>
            <a:pPr algn="ctr"/>
            <a:r>
              <a:rPr lang="ru-RU" sz="4000" dirty="0" smtClean="0"/>
              <a:t>Древнее славянское название хлеба </a:t>
            </a:r>
          </a:p>
          <a:p>
            <a:pPr algn="ctr"/>
            <a:endParaRPr lang="ru-RU" dirty="0"/>
          </a:p>
        </p:txBody>
      </p:sp>
      <p:pic>
        <p:nvPicPr>
          <p:cNvPr id="2050" name="Picture 2" descr="https://gallery.greedykidz.net/get/209707/Image_0586_ED_S.jpg?g2_serialNumber=2"/>
          <p:cNvPicPr>
            <a:picLocks noChangeAspect="1" noChangeArrowheads="1"/>
          </p:cNvPicPr>
          <p:nvPr/>
        </p:nvPicPr>
        <p:blipFill>
          <a:blip r:embed="rId2" cstate="print"/>
          <a:srcRect/>
          <a:stretch>
            <a:fillRect/>
          </a:stretch>
        </p:blipFill>
        <p:spPr bwMode="auto">
          <a:xfrm>
            <a:off x="755576" y="1484784"/>
            <a:ext cx="7620000" cy="5076826"/>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37890" name="Picture 2" descr="https://adonius.club/uploads/posts/2022-02/1644328934_19-adonius-club-p-fon-drevnyaya-rus-23.jpg"/>
          <p:cNvPicPr>
            <a:picLocks noChangeAspect="1" noChangeArrowheads="1"/>
          </p:cNvPicPr>
          <p:nvPr/>
        </p:nvPicPr>
        <p:blipFill>
          <a:blip r:embed="rId2" cstate="print"/>
          <a:srcRect/>
          <a:stretch>
            <a:fillRect/>
          </a:stretch>
        </p:blipFill>
        <p:spPr bwMode="auto">
          <a:xfrm>
            <a:off x="0" y="0"/>
            <a:ext cx="9143999" cy="6858000"/>
          </a:xfrm>
          <a:prstGeom prst="rect">
            <a:avLst/>
          </a:prstGeom>
          <a:noFill/>
        </p:spPr>
      </p:pic>
      <p:sp>
        <p:nvSpPr>
          <p:cNvPr id="5" name="TextBox 4"/>
          <p:cNvSpPr txBox="1"/>
          <p:nvPr/>
        </p:nvSpPr>
        <p:spPr>
          <a:xfrm>
            <a:off x="971600" y="1772816"/>
            <a:ext cx="6480720" cy="132343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4000" dirty="0" smtClean="0"/>
              <a:t>IV </a:t>
            </a:r>
            <a:r>
              <a:rPr lang="ru-RU" sz="4000" dirty="0" smtClean="0"/>
              <a:t>конкурс </a:t>
            </a:r>
          </a:p>
          <a:p>
            <a:pPr algn="ctr"/>
            <a:r>
              <a:rPr lang="ru-RU" sz="4000" dirty="0" smtClean="0"/>
              <a:t>“Отгадай загадку”</a:t>
            </a:r>
            <a:endParaRPr lang="ru-RU" sz="40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
            </a:r>
            <a:br>
              <a:rPr lang="ru-RU" dirty="0" smtClean="0"/>
            </a:br>
            <a:endParaRPr lang="ru-RU" dirty="0"/>
          </a:p>
        </p:txBody>
      </p:sp>
      <p:sp>
        <p:nvSpPr>
          <p:cNvPr id="3" name="Содержимое 2"/>
          <p:cNvSpPr>
            <a:spLocks noGrp="1"/>
          </p:cNvSpPr>
          <p:nvPr>
            <p:ph idx="1"/>
          </p:nvPr>
        </p:nvSpPr>
        <p:spPr>
          <a:xfrm>
            <a:off x="467544" y="1268760"/>
            <a:ext cx="7620000" cy="4373563"/>
          </a:xfrm>
        </p:spPr>
        <p:txBody>
          <a:bodyPr/>
          <a:lstStyle/>
          <a:p>
            <a:pPr algn="ctr"/>
            <a:r>
              <a:rPr lang="ru-RU" sz="3200" dirty="0" smtClean="0"/>
              <a:t>И копали меня,</a:t>
            </a:r>
            <a:br>
              <a:rPr lang="ru-RU" sz="3200" dirty="0" smtClean="0"/>
            </a:br>
            <a:r>
              <a:rPr lang="ru-RU" sz="3200" dirty="0" smtClean="0"/>
              <a:t>И крутили меня.</a:t>
            </a:r>
            <a:br>
              <a:rPr lang="ru-RU" sz="3200" dirty="0" smtClean="0"/>
            </a:br>
            <a:r>
              <a:rPr lang="ru-RU" sz="3200" dirty="0" smtClean="0"/>
              <a:t>На пожаре я был,</a:t>
            </a:r>
            <a:br>
              <a:rPr lang="ru-RU" sz="3200" dirty="0" smtClean="0"/>
            </a:br>
            <a:r>
              <a:rPr lang="ru-RU" sz="3200" dirty="0" smtClean="0"/>
              <a:t>На базаре я был.</a:t>
            </a:r>
            <a:br>
              <a:rPr lang="ru-RU" sz="3200" dirty="0" smtClean="0"/>
            </a:br>
            <a:r>
              <a:rPr lang="ru-RU" sz="3200" dirty="0" smtClean="0"/>
              <a:t>А как молод был </a:t>
            </a:r>
            <a:br>
              <a:rPr lang="ru-RU" sz="3200" dirty="0" smtClean="0"/>
            </a:br>
            <a:r>
              <a:rPr lang="ru-RU" sz="3200" dirty="0" smtClean="0"/>
              <a:t>Всех людей кормил.</a:t>
            </a:r>
            <a:br>
              <a:rPr lang="ru-RU" sz="3200" dirty="0" smtClean="0"/>
            </a:br>
            <a:r>
              <a:rPr lang="ru-RU" sz="3200" dirty="0" smtClean="0"/>
              <a:t>Упаду – кости вокруг </a:t>
            </a:r>
            <a:br>
              <a:rPr lang="ru-RU" sz="3200" dirty="0" smtClean="0"/>
            </a:br>
            <a:r>
              <a:rPr lang="ru-RU" sz="3200" dirty="0" smtClean="0"/>
              <a:t>Разлетаются,</a:t>
            </a:r>
            <a:br>
              <a:rPr lang="ru-RU" sz="3200" dirty="0" smtClean="0"/>
            </a:br>
            <a:r>
              <a:rPr lang="ru-RU" sz="3200" dirty="0" smtClean="0"/>
              <a:t>Но собаки к костям</a:t>
            </a:r>
            <a:br>
              <a:rPr lang="ru-RU" sz="3200" dirty="0" smtClean="0"/>
            </a:br>
            <a:r>
              <a:rPr lang="ru-RU" sz="3200" dirty="0" smtClean="0"/>
              <a:t>Не кидаются.</a:t>
            </a:r>
          </a:p>
          <a:p>
            <a:pPr algn="ctr"/>
            <a:endParaRPr lang="ru-RU" sz="28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Глиняный горшок</a:t>
            </a:r>
            <a:br>
              <a:rPr lang="ru-RU" dirty="0" smtClean="0"/>
            </a:br>
            <a:endParaRPr lang="ru-RU" dirty="0"/>
          </a:p>
        </p:txBody>
      </p:sp>
      <p:sp>
        <p:nvSpPr>
          <p:cNvPr id="3" name="Содержимое 2"/>
          <p:cNvSpPr>
            <a:spLocks noGrp="1"/>
          </p:cNvSpPr>
          <p:nvPr>
            <p:ph idx="1"/>
          </p:nvPr>
        </p:nvSpPr>
        <p:spPr>
          <a:xfrm>
            <a:off x="467544" y="1268760"/>
            <a:ext cx="7620000" cy="4373563"/>
          </a:xfrm>
        </p:spPr>
        <p:txBody>
          <a:bodyPr/>
          <a:lstStyle/>
          <a:p>
            <a:pPr algn="ctr"/>
            <a:r>
              <a:rPr lang="ru-RU" sz="3200" dirty="0" smtClean="0"/>
              <a:t>И копали меня,</a:t>
            </a:r>
            <a:br>
              <a:rPr lang="ru-RU" sz="3200" dirty="0" smtClean="0"/>
            </a:br>
            <a:r>
              <a:rPr lang="ru-RU" sz="3200" dirty="0" smtClean="0"/>
              <a:t>И крутили меня.</a:t>
            </a:r>
            <a:br>
              <a:rPr lang="ru-RU" sz="3200" dirty="0" smtClean="0"/>
            </a:br>
            <a:r>
              <a:rPr lang="ru-RU" sz="3200" dirty="0" smtClean="0"/>
              <a:t>На пожаре я был,</a:t>
            </a:r>
            <a:br>
              <a:rPr lang="ru-RU" sz="3200" dirty="0" smtClean="0"/>
            </a:br>
            <a:r>
              <a:rPr lang="ru-RU" sz="3200" dirty="0" smtClean="0"/>
              <a:t>На базаре я был.</a:t>
            </a:r>
            <a:br>
              <a:rPr lang="ru-RU" sz="3200" dirty="0" smtClean="0"/>
            </a:br>
            <a:r>
              <a:rPr lang="ru-RU" sz="3200" dirty="0" smtClean="0"/>
              <a:t>А как молод был </a:t>
            </a:r>
            <a:br>
              <a:rPr lang="ru-RU" sz="3200" dirty="0" smtClean="0"/>
            </a:br>
            <a:r>
              <a:rPr lang="ru-RU" sz="3200" dirty="0" smtClean="0"/>
              <a:t>Всех людей кормил.</a:t>
            </a:r>
            <a:br>
              <a:rPr lang="ru-RU" sz="3200" dirty="0" smtClean="0"/>
            </a:br>
            <a:r>
              <a:rPr lang="ru-RU" sz="3200" dirty="0" smtClean="0"/>
              <a:t>Упаду – кости вокруг </a:t>
            </a:r>
            <a:br>
              <a:rPr lang="ru-RU" sz="3200" dirty="0" smtClean="0"/>
            </a:br>
            <a:r>
              <a:rPr lang="ru-RU" sz="3200" dirty="0" smtClean="0"/>
              <a:t>Разлетаются,</a:t>
            </a:r>
            <a:br>
              <a:rPr lang="ru-RU" sz="3200" dirty="0" smtClean="0"/>
            </a:br>
            <a:r>
              <a:rPr lang="ru-RU" sz="3200" dirty="0" smtClean="0"/>
              <a:t>Но собаки к костям</a:t>
            </a:r>
            <a:br>
              <a:rPr lang="ru-RU" sz="3200" dirty="0" smtClean="0"/>
            </a:br>
            <a:r>
              <a:rPr lang="ru-RU" sz="3200" dirty="0" smtClean="0"/>
              <a:t>Не кидаются.</a:t>
            </a:r>
          </a:p>
          <a:p>
            <a:pPr algn="ctr"/>
            <a:endParaRPr lang="ru-RU" sz="28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37890" name="Picture 2" descr="https://adonius.club/uploads/posts/2022-02/1644328934_19-adonius-club-p-fon-drevnyaya-rus-23.jpg"/>
          <p:cNvPicPr>
            <a:picLocks noChangeAspect="1" noChangeArrowheads="1"/>
          </p:cNvPicPr>
          <p:nvPr/>
        </p:nvPicPr>
        <p:blipFill>
          <a:blip r:embed="rId2" cstate="print"/>
          <a:srcRect/>
          <a:stretch>
            <a:fillRect/>
          </a:stretch>
        </p:blipFill>
        <p:spPr bwMode="auto">
          <a:xfrm>
            <a:off x="0" y="0"/>
            <a:ext cx="9143999" cy="6858000"/>
          </a:xfrm>
          <a:prstGeom prst="rect">
            <a:avLst/>
          </a:prstGeom>
          <a:noFill/>
        </p:spPr>
      </p:pic>
      <p:sp>
        <p:nvSpPr>
          <p:cNvPr id="5" name="TextBox 4"/>
          <p:cNvSpPr txBox="1"/>
          <p:nvPr/>
        </p:nvSpPr>
        <p:spPr>
          <a:xfrm>
            <a:off x="971600" y="1772816"/>
            <a:ext cx="6480720" cy="132343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4000" dirty="0" smtClean="0"/>
              <a:t>V </a:t>
            </a:r>
            <a:r>
              <a:rPr lang="ru-RU" sz="4000" dirty="0" smtClean="0"/>
              <a:t>конкурс </a:t>
            </a:r>
          </a:p>
          <a:p>
            <a:pPr algn="ctr"/>
            <a:r>
              <a:rPr lang="ru-RU" sz="4000" dirty="0" smtClean="0"/>
              <a:t>“Оком идет речь?”</a:t>
            </a:r>
            <a:endParaRPr lang="ru-RU" sz="40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9144000" cy="6858000"/>
          </a:xfrm>
        </p:spPr>
        <p:txBody>
          <a:bodyPr/>
          <a:lstStyle/>
          <a:p>
            <a:r>
              <a:rPr lang="ru-RU" sz="2800" dirty="0" smtClean="0"/>
              <a:t>«Ты князь, ищешь чужой земли и о ней заботишься, а свою покинул»</a:t>
            </a:r>
          </a:p>
          <a:p>
            <a:r>
              <a:rPr lang="ru-RU" sz="2800" dirty="0" smtClean="0"/>
              <a:t>“Князь, умрешь ты от своего любимого коня” </a:t>
            </a:r>
          </a:p>
          <a:p>
            <a:r>
              <a:rPr lang="ru-RU" sz="2800" dirty="0" smtClean="0"/>
              <a:t>Послала нас </a:t>
            </a:r>
            <a:r>
              <a:rPr lang="ru-RU" sz="2800" dirty="0" err="1" smtClean="0"/>
              <a:t>Древлянская</a:t>
            </a:r>
            <a:r>
              <a:rPr lang="ru-RU" sz="2800" dirty="0" smtClean="0"/>
              <a:t> земля с таким наказом: “Мужа твоего мы убили, ибо муж твой, как волк, расхищал и грабил, а наши князья добрые привели к процветанию </a:t>
            </a:r>
            <a:r>
              <a:rPr lang="ru-RU" sz="2800" dirty="0" err="1" smtClean="0"/>
              <a:t>Древлянской</a:t>
            </a:r>
            <a:r>
              <a:rPr lang="ru-RU" sz="2800" dirty="0" smtClean="0"/>
              <a:t> земли. Пойди замуж, за нашего князя Мала” </a:t>
            </a:r>
          </a:p>
          <a:p>
            <a:r>
              <a:rPr lang="ru-RU" sz="2800" dirty="0" smtClean="0"/>
              <a:t>„Если повадится волк к овцам, то вынесет все стадо, пока не убьют его; так и этот: если не убьем его, то всех нас погубит“</a:t>
            </a:r>
          </a:p>
          <a:p>
            <a:endParaRPr lang="ru-RU"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37890" name="Picture 2" descr="https://adonius.club/uploads/posts/2022-02/1644328934_19-adonius-club-p-fon-drevnyaya-rus-23.jpg"/>
          <p:cNvPicPr>
            <a:picLocks noChangeAspect="1" noChangeArrowheads="1"/>
          </p:cNvPicPr>
          <p:nvPr/>
        </p:nvPicPr>
        <p:blipFill>
          <a:blip r:embed="rId2" cstate="print"/>
          <a:srcRect/>
          <a:stretch>
            <a:fillRect/>
          </a:stretch>
        </p:blipFill>
        <p:spPr bwMode="auto">
          <a:xfrm>
            <a:off x="0" y="0"/>
            <a:ext cx="9143999" cy="6858000"/>
          </a:xfrm>
          <a:prstGeom prst="rect">
            <a:avLst/>
          </a:prstGeom>
          <a:noFill/>
        </p:spPr>
      </p:pic>
      <p:sp>
        <p:nvSpPr>
          <p:cNvPr id="5" name="TextBox 4"/>
          <p:cNvSpPr txBox="1"/>
          <p:nvPr/>
        </p:nvSpPr>
        <p:spPr>
          <a:xfrm>
            <a:off x="971600" y="1772816"/>
            <a:ext cx="6480720" cy="132343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4000" dirty="0" smtClean="0"/>
              <a:t>VI </a:t>
            </a:r>
            <a:r>
              <a:rPr lang="ru-RU" sz="4000" dirty="0" smtClean="0"/>
              <a:t>конкурс </a:t>
            </a:r>
          </a:p>
          <a:p>
            <a:pPr algn="ctr"/>
            <a:r>
              <a:rPr lang="ru-RU" sz="4000" dirty="0" smtClean="0"/>
              <a:t>“Литература - истории”</a:t>
            </a:r>
            <a:endParaRPr lang="ru-RU" sz="40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95536" y="260648"/>
            <a:ext cx="7620000" cy="4373563"/>
          </a:xfrm>
        </p:spPr>
        <p:txBody>
          <a:bodyPr/>
          <a:lstStyle/>
          <a:p>
            <a:r>
              <a:rPr lang="ru-RU" sz="2800" dirty="0" smtClean="0"/>
              <a:t> “Рано, рано, поутру</a:t>
            </a:r>
            <a:br>
              <a:rPr lang="ru-RU" sz="2800" dirty="0" smtClean="0"/>
            </a:br>
            <a:r>
              <a:rPr lang="ru-RU" sz="2800" dirty="0" smtClean="0"/>
              <a:t>Из туманной дали</a:t>
            </a:r>
            <a:br>
              <a:rPr lang="ru-RU" sz="2800" dirty="0" smtClean="0"/>
            </a:br>
            <a:r>
              <a:rPr lang="ru-RU" sz="2800" dirty="0" smtClean="0"/>
              <a:t>Резкий голос медных труб</a:t>
            </a:r>
            <a:br>
              <a:rPr lang="ru-RU" sz="2800" dirty="0" smtClean="0"/>
            </a:br>
            <a:r>
              <a:rPr lang="ru-RU" sz="2800" dirty="0" smtClean="0"/>
              <a:t>Люди услыхали.</a:t>
            </a:r>
            <a:br>
              <a:rPr lang="ru-RU" sz="2800" dirty="0" smtClean="0"/>
            </a:br>
            <a:r>
              <a:rPr lang="ru-RU" sz="2800" dirty="0" smtClean="0"/>
              <a:t>То, неся стране беду</a:t>
            </a:r>
            <a:br>
              <a:rPr lang="ru-RU" sz="2800" dirty="0" smtClean="0"/>
            </a:br>
            <a:r>
              <a:rPr lang="ru-RU" sz="2800" dirty="0" smtClean="0"/>
              <a:t>Тяжело, но быстро</a:t>
            </a:r>
            <a:br>
              <a:rPr lang="ru-RU" sz="2800" dirty="0" smtClean="0"/>
            </a:br>
            <a:r>
              <a:rPr lang="ru-RU" sz="2800" dirty="0" smtClean="0"/>
              <a:t>Шло по озеру, по льду</a:t>
            </a:r>
            <a:br>
              <a:rPr lang="ru-RU" sz="2800" dirty="0" smtClean="0"/>
            </a:br>
            <a:r>
              <a:rPr lang="ru-RU" sz="2800" dirty="0" smtClean="0"/>
              <a:t>Войско в снежных искрах.</a:t>
            </a:r>
            <a:br>
              <a:rPr lang="ru-RU" sz="2800" dirty="0" smtClean="0"/>
            </a:br>
            <a:r>
              <a:rPr lang="ru-RU" sz="2800" dirty="0" smtClean="0"/>
              <a:t>Вот оно идет, идет</a:t>
            </a:r>
            <a:br>
              <a:rPr lang="ru-RU" sz="2800" dirty="0" smtClean="0"/>
            </a:br>
            <a:r>
              <a:rPr lang="ru-RU" sz="2800" dirty="0" smtClean="0"/>
              <a:t>Лязгом угрожая.</a:t>
            </a:r>
            <a:br>
              <a:rPr lang="ru-RU" sz="2800" dirty="0" smtClean="0"/>
            </a:br>
            <a:r>
              <a:rPr lang="ru-RU" sz="2800" dirty="0" smtClean="0"/>
              <a:t>Солнца утренний восход</a:t>
            </a:r>
            <a:br>
              <a:rPr lang="ru-RU" sz="2800" dirty="0" smtClean="0"/>
            </a:br>
            <a:r>
              <a:rPr lang="ru-RU" sz="2800" dirty="0" smtClean="0"/>
              <a:t>В латах отражая”.</a:t>
            </a:r>
          </a:p>
          <a:p>
            <a:r>
              <a:rPr lang="ru-RU" sz="2800" i="1" dirty="0" smtClean="0"/>
              <a:t>(Ледовое побоище, 1242 год)</a:t>
            </a:r>
            <a:endParaRPr lang="ru-RU" sz="2800" dirty="0" smtClean="0"/>
          </a:p>
          <a:p>
            <a:endParaRPr lang="ru-RU"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95536" y="260648"/>
            <a:ext cx="7620000" cy="4373563"/>
          </a:xfrm>
        </p:spPr>
        <p:txBody>
          <a:bodyPr/>
          <a:lstStyle/>
          <a:p>
            <a:r>
              <a:rPr lang="ru-RU" sz="2800" dirty="0" smtClean="0"/>
              <a:t> </a:t>
            </a:r>
            <a:r>
              <a:rPr lang="ru-RU" sz="2400" dirty="0" smtClean="0"/>
              <a:t>Готовится степь к непривычному бою, Монголы в шеренгах по фронту стоят, А против врага только меньшей стеною, </a:t>
            </a:r>
            <a:r>
              <a:rPr lang="ru-RU" sz="2400" dirty="0" err="1" smtClean="0"/>
              <a:t>Евпатий</a:t>
            </a:r>
            <a:r>
              <a:rPr lang="ru-RU" sz="2400" dirty="0" smtClean="0"/>
              <a:t> Рязанский свой строит отряд..</a:t>
            </a:r>
          </a:p>
          <a:p>
            <a:r>
              <a:rPr lang="ru-RU" sz="2400" dirty="0" smtClean="0"/>
              <a:t>Но нет в монголах больше мочи, И </a:t>
            </a:r>
            <a:r>
              <a:rPr lang="ru-RU" sz="2400" dirty="0" err="1" smtClean="0"/>
              <a:t>Сабудай</a:t>
            </a:r>
            <a:r>
              <a:rPr lang="ru-RU" sz="2400" dirty="0" smtClean="0"/>
              <a:t> уже не хочет, Мечом дружину покорить, И </a:t>
            </a:r>
            <a:r>
              <a:rPr lang="ru-RU" sz="2400" dirty="0" err="1" smtClean="0"/>
              <a:t>Коловрата</a:t>
            </a:r>
            <a:r>
              <a:rPr lang="ru-RU" sz="2400" dirty="0" smtClean="0"/>
              <a:t> захватить:</a:t>
            </a:r>
          </a:p>
          <a:p>
            <a:r>
              <a:rPr lang="ru-RU" sz="2400" dirty="0" smtClean="0"/>
              <a:t>Бил камнемёт с предельной дали, - Из ставки главной басурман, Пока совсем не закидали, В живых оставшихся славян.</a:t>
            </a:r>
          </a:p>
          <a:p>
            <a:r>
              <a:rPr lang="ru-RU" sz="2400" dirty="0" smtClean="0"/>
              <a:t>И те, кто выросли в Рязани, Почти их памятью хоть раз, Ведь в ту могилу под камнями, Они ложились ради нас...</a:t>
            </a:r>
          </a:p>
          <a:p>
            <a:r>
              <a:rPr lang="ru-RU" sz="2400" dirty="0" smtClean="0"/>
              <a:t/>
            </a:r>
            <a:br>
              <a:rPr lang="ru-RU" sz="2400" dirty="0" smtClean="0"/>
            </a:br>
            <a:endParaRPr lang="ru-RU" sz="2400" dirty="0" smtClean="0"/>
          </a:p>
          <a:p>
            <a:endParaRPr lang="ru-RU" sz="2400" dirty="0" smtClean="0"/>
          </a:p>
          <a:p>
            <a:endParaRPr lang="ru-RU" sz="2800" dirty="0" smtClean="0"/>
          </a:p>
          <a:p>
            <a:endParaRPr lang="ru-RU"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979712" y="404664"/>
            <a:ext cx="4536504" cy="4373563"/>
          </a:xfrm>
        </p:spPr>
        <p:txBody>
          <a:bodyPr/>
          <a:lstStyle/>
          <a:p>
            <a:r>
              <a:rPr lang="ru-RU" sz="2800" dirty="0" smtClean="0"/>
              <a:t> </a:t>
            </a:r>
            <a:r>
              <a:rPr lang="ru-RU" sz="2400" dirty="0" smtClean="0"/>
              <a:t>И осталось мне одно, Написать про вороньё. Что над бранным полем вьётся, По которому несётся, Конь в седле, без седока, В пене мыльные бока, Весь в рубцах от ратной свалки, Он один живой на Калке, У излучины реки, Где сражённые полки, Вечной памяти достойны, Беспробудны и покойны, Крепко спят «во век веков», Под копытами врагов.</a:t>
            </a:r>
            <a:br>
              <a:rPr lang="ru-RU" sz="2400" dirty="0" smtClean="0"/>
            </a:br>
            <a:endParaRPr lang="ru-RU" sz="2400" dirty="0" smtClean="0"/>
          </a:p>
          <a:p>
            <a:endParaRPr lang="ru-RU" sz="2400" dirty="0" smtClean="0"/>
          </a:p>
          <a:p>
            <a:endParaRPr lang="ru-RU" sz="2400" dirty="0" smtClean="0"/>
          </a:p>
          <a:p>
            <a:endParaRPr lang="ru-RU" sz="2800" dirty="0" smtClean="0"/>
          </a:p>
          <a:p>
            <a:endParaRPr lang="ru-RU"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979712" y="404664"/>
            <a:ext cx="4536504" cy="4373563"/>
          </a:xfrm>
        </p:spPr>
        <p:txBody>
          <a:bodyPr/>
          <a:lstStyle/>
          <a:p>
            <a:r>
              <a:rPr lang="ru-RU" sz="2400" dirty="0" smtClean="0"/>
              <a:t> </a:t>
            </a:r>
            <a:r>
              <a:rPr lang="ru-RU" dirty="0" smtClean="0"/>
              <a:t>Лев — царь и философ, сел в трон Константина, Совет многословен и сдаться готов: «Раздавит ведь нас боевая машина: </a:t>
            </a:r>
            <a:r>
              <a:rPr lang="ru-RU" dirty="0" err="1" smtClean="0"/>
              <a:t>Направим-ка</a:t>
            </a:r>
            <a:r>
              <a:rPr lang="ru-RU" dirty="0" smtClean="0"/>
              <a:t> к варварам наших послов.</a:t>
            </a:r>
          </a:p>
          <a:p>
            <a:r>
              <a:rPr lang="ru-RU" dirty="0" smtClean="0"/>
              <a:t>Доспех уникальный пожертвуем Князю, Одарим казной воевод и солдат, Чтоб только убрался варяг восвояси, И с глаз бы увёл за собою сармат».</a:t>
            </a:r>
          </a:p>
          <a:p>
            <a:r>
              <a:rPr lang="ru-RU" dirty="0" smtClean="0"/>
              <a:t>Олег грозным взглядом посланцев обводит, Всё думает думу, и долго молчит: «Такие обычаи в нашем народе, К вратам побеждённых навешивать щит». </a:t>
            </a:r>
            <a:r>
              <a:rPr lang="ru-RU" sz="2400" dirty="0" smtClean="0"/>
              <a:t>  </a:t>
            </a:r>
          </a:p>
          <a:p>
            <a:r>
              <a:rPr lang="ru-RU" sz="2400" dirty="0" smtClean="0"/>
              <a:t/>
            </a:r>
            <a:br>
              <a:rPr lang="ru-RU" sz="2400" dirty="0" smtClean="0"/>
            </a:br>
            <a:endParaRPr lang="ru-RU" sz="2400" dirty="0" smtClean="0"/>
          </a:p>
          <a:p>
            <a:endParaRPr lang="ru-RU" sz="2400" dirty="0" smtClean="0"/>
          </a:p>
          <a:p>
            <a:endParaRPr lang="ru-RU" sz="2400" dirty="0" smtClean="0"/>
          </a:p>
          <a:p>
            <a:endParaRPr lang="ru-RU" sz="2800" dirty="0" smtClean="0"/>
          </a:p>
          <a:p>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11560" y="0"/>
            <a:ext cx="7620000" cy="4373563"/>
          </a:xfrm>
        </p:spPr>
        <p:txBody>
          <a:bodyPr/>
          <a:lstStyle/>
          <a:p>
            <a:pPr algn="ctr"/>
            <a:endParaRPr lang="ru-RU" sz="4000" dirty="0" smtClean="0"/>
          </a:p>
          <a:p>
            <a:pPr algn="ctr"/>
            <a:r>
              <a:rPr lang="ru-RU" sz="4000" dirty="0" smtClean="0"/>
              <a:t>Жито</a:t>
            </a:r>
          </a:p>
          <a:p>
            <a:pPr algn="ctr"/>
            <a:endParaRPr lang="ru-RU" dirty="0"/>
          </a:p>
        </p:txBody>
      </p:sp>
      <p:pic>
        <p:nvPicPr>
          <p:cNvPr id="2050" name="Picture 2" descr="https://gallery.greedykidz.net/get/209707/Image_0586_ED_S.jpg?g2_serialNumber=2"/>
          <p:cNvPicPr>
            <a:picLocks noChangeAspect="1" noChangeArrowheads="1"/>
          </p:cNvPicPr>
          <p:nvPr/>
        </p:nvPicPr>
        <p:blipFill>
          <a:blip r:embed="rId2" cstate="print"/>
          <a:srcRect/>
          <a:stretch>
            <a:fillRect/>
          </a:stretch>
        </p:blipFill>
        <p:spPr bwMode="auto">
          <a:xfrm>
            <a:off x="755576" y="1484784"/>
            <a:ext cx="7620000" cy="5076826"/>
          </a:xfrm>
          <a:prstGeom prst="rect">
            <a:avLst/>
          </a:prstGeom>
          <a:noFill/>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0"/>
            <a:ext cx="7570788" cy="903287"/>
          </a:xfrm>
        </p:spPr>
        <p:txBody>
          <a:bodyPr/>
          <a:lstStyle/>
          <a:p>
            <a:pPr eaLnBrk="1" fontAlgn="auto" hangingPunct="1">
              <a:spcAft>
                <a:spcPts val="0"/>
              </a:spcAft>
              <a:defRPr/>
            </a:pPr>
            <a:r>
              <a:rPr lang="ru-RU" dirty="0" smtClean="0"/>
              <a:t>«Сначала было слово…»</a:t>
            </a:r>
            <a:endParaRPr lang="ru-RU" dirty="0"/>
          </a:p>
        </p:txBody>
      </p:sp>
      <p:graphicFrame>
        <p:nvGraphicFramePr>
          <p:cNvPr id="4" name="Объект 3"/>
          <p:cNvGraphicFramePr>
            <a:graphicFrameLocks noGrp="1"/>
          </p:cNvGraphicFramePr>
          <p:nvPr>
            <p:ph idx="1"/>
          </p:nvPr>
        </p:nvGraphicFramePr>
        <p:xfrm>
          <a:off x="2" y="908722"/>
          <a:ext cx="8892478" cy="5949277"/>
        </p:xfrm>
        <a:graphic>
          <a:graphicData uri="http://schemas.openxmlformats.org/drawingml/2006/table">
            <a:tbl>
              <a:tblPr firstRow="1" firstCol="1" bandRow="1"/>
              <a:tblGrid>
                <a:gridCol w="3880139"/>
                <a:gridCol w="3362848"/>
                <a:gridCol w="1649491"/>
              </a:tblGrid>
              <a:tr h="661031">
                <a:tc>
                  <a:txBody>
                    <a:bodyPr/>
                    <a:lstStyle/>
                    <a:p>
                      <a:pPr>
                        <a:spcAft>
                          <a:spcPts val="0"/>
                        </a:spcAft>
                      </a:pPr>
                      <a:r>
                        <a:rPr lang="ru-RU" sz="1800" dirty="0">
                          <a:effectLst/>
                          <a:latin typeface="Times New Roman"/>
                          <a:ea typeface="Calibri"/>
                          <a:cs typeface="Times New Roman"/>
                        </a:rPr>
                        <a:t>               изречение</a:t>
                      </a:r>
                      <a:endParaRPr lang="ru-RU" sz="1600" dirty="0">
                        <a:effectLst/>
                        <a:latin typeface="Calibri"/>
                        <a:ea typeface="Calibri"/>
                        <a:cs typeface="Times New Roman"/>
                      </a:endParaRPr>
                    </a:p>
                  </a:txBody>
                  <a:tcPr marL="68566" marR="685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800">
                          <a:effectLst/>
                          <a:latin typeface="Times New Roman"/>
                          <a:ea typeface="Calibri"/>
                          <a:cs typeface="Times New Roman"/>
                        </a:rPr>
                        <a:t>Исторический деятель или событие</a:t>
                      </a:r>
                      <a:endParaRPr lang="ru-RU" sz="1600">
                        <a:effectLst/>
                        <a:latin typeface="Calibri"/>
                        <a:ea typeface="Calibri"/>
                        <a:cs typeface="Times New Roman"/>
                      </a:endParaRPr>
                    </a:p>
                  </a:txBody>
                  <a:tcPr marL="68566" marR="685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800">
                          <a:effectLst/>
                          <a:latin typeface="Times New Roman"/>
                          <a:ea typeface="Calibri"/>
                          <a:cs typeface="Times New Roman"/>
                        </a:rPr>
                        <a:t>дата</a:t>
                      </a:r>
                      <a:endParaRPr lang="ru-RU" sz="1600">
                        <a:effectLst/>
                        <a:latin typeface="Calibri"/>
                        <a:ea typeface="Calibri"/>
                        <a:cs typeface="Times New Roman"/>
                      </a:endParaRPr>
                    </a:p>
                  </a:txBody>
                  <a:tcPr marL="68566" marR="685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22061">
                <a:tc>
                  <a:txBody>
                    <a:bodyPr/>
                    <a:lstStyle/>
                    <a:p>
                      <a:pPr>
                        <a:spcAft>
                          <a:spcPts val="0"/>
                        </a:spcAft>
                      </a:pPr>
                      <a:r>
                        <a:rPr lang="ru-RU" sz="1800">
                          <a:effectLst/>
                          <a:latin typeface="Times New Roman"/>
                          <a:ea typeface="Calibri"/>
                          <a:cs typeface="Times New Roman"/>
                        </a:rPr>
                        <a:t>«Земля наша велика и обильна, а наряда (порядка) в ней нет»</a:t>
                      </a:r>
                      <a:endParaRPr lang="ru-RU" sz="1600">
                        <a:effectLst/>
                        <a:latin typeface="Calibri"/>
                        <a:ea typeface="Calibri"/>
                        <a:cs typeface="Times New Roman"/>
                      </a:endParaRPr>
                    </a:p>
                  </a:txBody>
                  <a:tcPr marL="68566" marR="685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800" b="1" dirty="0">
                          <a:effectLst/>
                          <a:latin typeface="Times New Roman"/>
                          <a:ea typeface="Calibri"/>
                          <a:cs typeface="Times New Roman"/>
                        </a:rPr>
                        <a:t>Призвание варягов  княжить на Русь (</a:t>
                      </a:r>
                      <a:r>
                        <a:rPr lang="ru-RU" sz="1800" dirty="0">
                          <a:effectLst/>
                          <a:latin typeface="Times New Roman"/>
                          <a:ea typeface="Calibri"/>
                          <a:cs typeface="Times New Roman"/>
                        </a:rPr>
                        <a:t>возможны иные варианты правильного ответа с упоминанием имени </a:t>
                      </a:r>
                      <a:r>
                        <a:rPr lang="ru-RU" sz="1800" dirty="0" err="1">
                          <a:effectLst/>
                          <a:latin typeface="Times New Roman"/>
                          <a:ea typeface="Calibri"/>
                          <a:cs typeface="Times New Roman"/>
                        </a:rPr>
                        <a:t>Рюрика</a:t>
                      </a:r>
                      <a:r>
                        <a:rPr lang="ru-RU" sz="1800" b="1" dirty="0">
                          <a:effectLst/>
                          <a:latin typeface="Times New Roman"/>
                          <a:ea typeface="Calibri"/>
                          <a:cs typeface="Times New Roman"/>
                        </a:rPr>
                        <a:t>)</a:t>
                      </a:r>
                      <a:endParaRPr lang="ru-RU" sz="1600" dirty="0">
                        <a:effectLst/>
                        <a:latin typeface="Calibri"/>
                        <a:ea typeface="Calibri"/>
                        <a:cs typeface="Times New Roman"/>
                      </a:endParaRPr>
                    </a:p>
                  </a:txBody>
                  <a:tcPr marL="68566" marR="685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800">
                          <a:effectLst/>
                          <a:latin typeface="Times New Roman"/>
                          <a:ea typeface="Calibri"/>
                          <a:cs typeface="Times New Roman"/>
                        </a:rPr>
                        <a:t>862 год</a:t>
                      </a:r>
                      <a:endParaRPr lang="ru-RU" sz="1600">
                        <a:effectLst/>
                        <a:latin typeface="Calibri"/>
                        <a:ea typeface="Calibri"/>
                        <a:cs typeface="Times New Roman"/>
                      </a:endParaRPr>
                    </a:p>
                  </a:txBody>
                  <a:tcPr marL="68566" marR="685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1031">
                <a:tc>
                  <a:txBody>
                    <a:bodyPr/>
                    <a:lstStyle/>
                    <a:p>
                      <a:pPr>
                        <a:spcAft>
                          <a:spcPts val="0"/>
                        </a:spcAft>
                      </a:pPr>
                      <a:r>
                        <a:rPr lang="ru-RU" sz="1800">
                          <a:effectLst/>
                          <a:latin typeface="Times New Roman"/>
                          <a:ea typeface="Calibri"/>
                          <a:cs typeface="Times New Roman"/>
                        </a:rPr>
                        <a:t>«И пусть каждый владеет  отчиной своей»</a:t>
                      </a:r>
                      <a:endParaRPr lang="ru-RU" sz="1600">
                        <a:effectLst/>
                        <a:latin typeface="Calibri"/>
                        <a:ea typeface="Calibri"/>
                        <a:cs typeface="Times New Roman"/>
                      </a:endParaRPr>
                    </a:p>
                  </a:txBody>
                  <a:tcPr marL="68566" marR="685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800">
                          <a:effectLst/>
                          <a:latin typeface="Times New Roman"/>
                          <a:ea typeface="Calibri"/>
                          <a:cs typeface="Times New Roman"/>
                        </a:rPr>
                        <a:t>Съезд князей в городе Любече</a:t>
                      </a:r>
                      <a:endParaRPr lang="ru-RU" sz="1600">
                        <a:effectLst/>
                        <a:latin typeface="Calibri"/>
                        <a:ea typeface="Calibri"/>
                        <a:cs typeface="Times New Roman"/>
                      </a:endParaRPr>
                    </a:p>
                  </a:txBody>
                  <a:tcPr marL="68566" marR="685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800" b="1">
                          <a:effectLst/>
                          <a:latin typeface="Times New Roman"/>
                          <a:ea typeface="Calibri"/>
                          <a:cs typeface="Times New Roman"/>
                        </a:rPr>
                        <a:t>1097год</a:t>
                      </a:r>
                      <a:endParaRPr lang="ru-RU" sz="1600">
                        <a:effectLst/>
                        <a:latin typeface="Calibri"/>
                        <a:ea typeface="Calibri"/>
                        <a:cs typeface="Times New Roman"/>
                      </a:endParaRPr>
                    </a:p>
                  </a:txBody>
                  <a:tcPr marL="68566" marR="685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1031">
                <a:tc>
                  <a:txBody>
                    <a:bodyPr/>
                    <a:lstStyle/>
                    <a:p>
                      <a:pPr>
                        <a:spcAft>
                          <a:spcPts val="0"/>
                        </a:spcAft>
                      </a:pPr>
                      <a:r>
                        <a:rPr lang="ru-RU" sz="1800">
                          <a:effectLst/>
                          <a:latin typeface="Times New Roman"/>
                          <a:ea typeface="Calibri"/>
                          <a:cs typeface="Times New Roman"/>
                        </a:rPr>
                        <a:t> «Повернуть  морды коней на юг» «Злой город!».</a:t>
                      </a:r>
                      <a:endParaRPr lang="ru-RU" sz="1600">
                        <a:effectLst/>
                        <a:latin typeface="Calibri"/>
                        <a:ea typeface="Calibri"/>
                        <a:cs typeface="Times New Roman"/>
                      </a:endParaRPr>
                    </a:p>
                  </a:txBody>
                  <a:tcPr marL="68566" marR="685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800" dirty="0">
                          <a:effectLst/>
                          <a:latin typeface="Times New Roman"/>
                          <a:ea typeface="Calibri"/>
                          <a:cs typeface="Times New Roman"/>
                        </a:rPr>
                        <a:t>Хан Батый</a:t>
                      </a:r>
                      <a:endParaRPr lang="ru-RU" sz="1600" dirty="0">
                        <a:effectLst/>
                        <a:latin typeface="Calibri"/>
                        <a:ea typeface="Calibri"/>
                        <a:cs typeface="Times New Roman"/>
                      </a:endParaRPr>
                    </a:p>
                  </a:txBody>
                  <a:tcPr marL="68566" marR="685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800" b="1">
                          <a:effectLst/>
                          <a:latin typeface="Times New Roman"/>
                          <a:ea typeface="Calibri"/>
                          <a:cs typeface="Times New Roman"/>
                        </a:rPr>
                        <a:t>1237-1238гг.</a:t>
                      </a:r>
                      <a:endParaRPr lang="ru-RU" sz="1600">
                        <a:effectLst/>
                        <a:latin typeface="Calibri"/>
                        <a:ea typeface="Calibri"/>
                        <a:cs typeface="Times New Roman"/>
                      </a:endParaRPr>
                    </a:p>
                  </a:txBody>
                  <a:tcPr marL="68566" marR="685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1031">
                <a:tc>
                  <a:txBody>
                    <a:bodyPr/>
                    <a:lstStyle/>
                    <a:p>
                      <a:pPr>
                        <a:spcAft>
                          <a:spcPts val="0"/>
                        </a:spcAft>
                      </a:pPr>
                      <a:r>
                        <a:rPr lang="ru-RU" sz="1800">
                          <a:effectLst/>
                          <a:latin typeface="Times New Roman"/>
                          <a:ea typeface="Calibri"/>
                          <a:cs typeface="Times New Roman"/>
                        </a:rPr>
                        <a:t>«Иду на вы!»</a:t>
                      </a:r>
                      <a:endParaRPr lang="ru-RU" sz="1600">
                        <a:effectLst/>
                        <a:latin typeface="Calibri"/>
                        <a:ea typeface="Calibri"/>
                        <a:cs typeface="Times New Roman"/>
                      </a:endParaRPr>
                    </a:p>
                    <a:p>
                      <a:pPr>
                        <a:spcAft>
                          <a:spcPts val="0"/>
                        </a:spcAft>
                      </a:pPr>
                      <a:r>
                        <a:rPr lang="ru-RU" sz="1800">
                          <a:effectLst/>
                          <a:latin typeface="Times New Roman"/>
                          <a:ea typeface="Calibri"/>
                          <a:cs typeface="Times New Roman"/>
                        </a:rPr>
                        <a:t> </a:t>
                      </a:r>
                      <a:endParaRPr lang="ru-RU" sz="1600">
                        <a:effectLst/>
                        <a:latin typeface="Calibri"/>
                        <a:ea typeface="Calibri"/>
                        <a:cs typeface="Times New Roman"/>
                      </a:endParaRPr>
                    </a:p>
                  </a:txBody>
                  <a:tcPr marL="68566" marR="685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800" b="1">
                          <a:effectLst/>
                          <a:latin typeface="Times New Roman"/>
                          <a:ea typeface="Calibri"/>
                          <a:cs typeface="Times New Roman"/>
                        </a:rPr>
                        <a:t>Князь Святослав</a:t>
                      </a:r>
                      <a:endParaRPr lang="ru-RU" sz="1600">
                        <a:effectLst/>
                        <a:latin typeface="Calibri"/>
                        <a:ea typeface="Calibri"/>
                        <a:cs typeface="Times New Roman"/>
                      </a:endParaRPr>
                    </a:p>
                  </a:txBody>
                  <a:tcPr marL="68566" marR="685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800">
                          <a:effectLst/>
                          <a:latin typeface="Times New Roman"/>
                          <a:ea typeface="Calibri"/>
                          <a:cs typeface="Times New Roman"/>
                        </a:rPr>
                        <a:t>957-972гг</a:t>
                      </a:r>
                      <a:endParaRPr lang="ru-RU" sz="1600">
                        <a:effectLst/>
                        <a:latin typeface="Calibri"/>
                        <a:ea typeface="Calibri"/>
                        <a:cs typeface="Times New Roman"/>
                      </a:endParaRPr>
                    </a:p>
                  </a:txBody>
                  <a:tcPr marL="68566" marR="685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22061">
                <a:tc>
                  <a:txBody>
                    <a:bodyPr/>
                    <a:lstStyle/>
                    <a:p>
                      <a:pPr>
                        <a:spcAft>
                          <a:spcPts val="0"/>
                        </a:spcAft>
                      </a:pPr>
                      <a:r>
                        <a:rPr lang="ru-RU" sz="1800">
                          <a:effectLst/>
                          <a:latin typeface="Times New Roman"/>
                          <a:ea typeface="Calibri"/>
                          <a:cs typeface="Times New Roman"/>
                        </a:rPr>
                        <a:t>«Как повадится волк к овцам, то унесет все стадо, пока не убьют его»</a:t>
                      </a:r>
                      <a:endParaRPr lang="ru-RU" sz="1600">
                        <a:effectLst/>
                        <a:latin typeface="Calibri"/>
                        <a:ea typeface="Calibri"/>
                        <a:cs typeface="Times New Roman"/>
                      </a:endParaRPr>
                    </a:p>
                    <a:p>
                      <a:pPr>
                        <a:spcAft>
                          <a:spcPts val="0"/>
                        </a:spcAft>
                      </a:pPr>
                      <a:r>
                        <a:rPr lang="ru-RU" sz="1800">
                          <a:effectLst/>
                          <a:latin typeface="Times New Roman"/>
                          <a:ea typeface="Calibri"/>
                          <a:cs typeface="Times New Roman"/>
                        </a:rPr>
                        <a:t> </a:t>
                      </a:r>
                      <a:endParaRPr lang="ru-RU" sz="1600">
                        <a:effectLst/>
                        <a:latin typeface="Calibri"/>
                        <a:ea typeface="Calibri"/>
                        <a:cs typeface="Times New Roman"/>
                      </a:endParaRPr>
                    </a:p>
                  </a:txBody>
                  <a:tcPr marL="68566" marR="685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smtClean="0">
                          <a:ln>
                            <a:noFill/>
                          </a:ln>
                          <a:solidFill>
                            <a:srgbClr val="000000"/>
                          </a:solidFill>
                          <a:effectLst/>
                          <a:uLnTx/>
                          <a:uFillTx/>
                          <a:latin typeface="Times New Roman"/>
                          <a:ea typeface="Calibri"/>
                          <a:cs typeface="Times New Roman"/>
                        </a:rPr>
                        <a:t> Решение </a:t>
                      </a:r>
                      <a:r>
                        <a:rPr kumimoji="0" lang="ru-RU" sz="1800" b="0" i="0" u="none" strike="noStrike" kern="1200" cap="none" spc="0" normalizeH="0" baseline="0" noProof="0" dirty="0" err="1" smtClean="0">
                          <a:ln>
                            <a:noFill/>
                          </a:ln>
                          <a:solidFill>
                            <a:srgbClr val="000000"/>
                          </a:solidFill>
                          <a:effectLst/>
                          <a:uLnTx/>
                          <a:uFillTx/>
                          <a:latin typeface="Times New Roman"/>
                          <a:ea typeface="Calibri"/>
                          <a:cs typeface="Times New Roman"/>
                        </a:rPr>
                        <a:t>древлянского</a:t>
                      </a:r>
                      <a:r>
                        <a:rPr kumimoji="0" lang="ru-RU" sz="1800" b="0" i="0" u="none" strike="noStrike" kern="1200" cap="none" spc="0" normalizeH="0" baseline="0" noProof="0" dirty="0" smtClean="0">
                          <a:ln>
                            <a:noFill/>
                          </a:ln>
                          <a:solidFill>
                            <a:srgbClr val="000000"/>
                          </a:solidFill>
                          <a:effectLst/>
                          <a:uLnTx/>
                          <a:uFillTx/>
                          <a:latin typeface="Times New Roman"/>
                          <a:ea typeface="Calibri"/>
                          <a:cs typeface="Times New Roman"/>
                        </a:rPr>
                        <a:t> вече в отношении повторного сбора дани князем Игорем  и его дружиной</a:t>
                      </a:r>
                      <a:endParaRPr kumimoji="0" lang="ru-RU" sz="1600" b="0" i="0" u="none" strike="noStrike" kern="1200" cap="none" spc="0" normalizeH="0" baseline="0" noProof="0" dirty="0" smtClean="0">
                        <a:ln>
                          <a:noFill/>
                        </a:ln>
                        <a:solidFill>
                          <a:srgbClr val="000000"/>
                        </a:solidFill>
                        <a:effectLst/>
                        <a:uLnTx/>
                        <a:uFillTx/>
                        <a:latin typeface="Calibri"/>
                        <a:ea typeface="Calibri"/>
                        <a:cs typeface="Times New Roman"/>
                      </a:endParaRPr>
                    </a:p>
                  </a:txBody>
                  <a:tcPr marL="68566" marR="685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800">
                          <a:effectLst/>
                          <a:latin typeface="Times New Roman"/>
                          <a:ea typeface="Calibri"/>
                          <a:cs typeface="Times New Roman"/>
                        </a:rPr>
                        <a:t>945г</a:t>
                      </a:r>
                      <a:endParaRPr lang="ru-RU" sz="1600">
                        <a:effectLst/>
                        <a:latin typeface="Calibri"/>
                        <a:ea typeface="Calibri"/>
                        <a:cs typeface="Times New Roman"/>
                      </a:endParaRPr>
                    </a:p>
                  </a:txBody>
                  <a:tcPr marL="68566" marR="685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1031">
                <a:tc>
                  <a:txBody>
                    <a:bodyPr/>
                    <a:lstStyle/>
                    <a:p>
                      <a:pPr>
                        <a:spcAft>
                          <a:spcPts val="0"/>
                        </a:spcAft>
                      </a:pPr>
                      <a:r>
                        <a:rPr lang="ru-RU" sz="1800">
                          <a:effectLst/>
                          <a:latin typeface="Times New Roman"/>
                          <a:ea typeface="Calibri"/>
                          <a:cs typeface="Times New Roman"/>
                        </a:rPr>
                        <a:t>«Явиться конно, хлебно, людно и оружно»</a:t>
                      </a:r>
                      <a:endParaRPr lang="ru-RU" sz="1600">
                        <a:effectLst/>
                        <a:latin typeface="Calibri"/>
                        <a:ea typeface="Calibri"/>
                        <a:cs typeface="Times New Roman"/>
                      </a:endParaRPr>
                    </a:p>
                  </a:txBody>
                  <a:tcPr marL="68566" marR="685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800">
                          <a:effectLst/>
                          <a:latin typeface="Times New Roman"/>
                          <a:ea typeface="Calibri"/>
                          <a:cs typeface="Times New Roman"/>
                        </a:rPr>
                        <a:t>Иван </a:t>
                      </a:r>
                      <a:r>
                        <a:rPr lang="en-US" sz="1800">
                          <a:effectLst/>
                          <a:latin typeface="Times New Roman"/>
                          <a:ea typeface="Calibri"/>
                          <a:cs typeface="Times New Roman"/>
                        </a:rPr>
                        <a:t>III</a:t>
                      </a:r>
                      <a:endParaRPr lang="ru-RU" sz="1600">
                        <a:effectLst/>
                        <a:latin typeface="Calibri"/>
                        <a:ea typeface="Calibri"/>
                        <a:cs typeface="Times New Roman"/>
                      </a:endParaRPr>
                    </a:p>
                  </a:txBody>
                  <a:tcPr marL="68566" marR="685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800" b="1" dirty="0">
                          <a:effectLst/>
                          <a:latin typeface="Times New Roman"/>
                          <a:ea typeface="Calibri"/>
                          <a:cs typeface="Times New Roman"/>
                        </a:rPr>
                        <a:t>Судебник 1497 года</a:t>
                      </a:r>
                      <a:endParaRPr lang="ru-RU" sz="1600" dirty="0">
                        <a:effectLst/>
                        <a:latin typeface="Calibri"/>
                        <a:ea typeface="Calibri"/>
                        <a:cs typeface="Times New Roman"/>
                      </a:endParaRPr>
                    </a:p>
                  </a:txBody>
                  <a:tcPr marL="68566" marR="685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dirty="0"/>
          </a:p>
        </p:txBody>
      </p:sp>
      <p:pic>
        <p:nvPicPr>
          <p:cNvPr id="70658" name="Picture 2" descr="https://crosti.ru/patterns/00/00/0d/a7_picture_357158e9.jpg"/>
          <p:cNvPicPr>
            <a:picLocks noChangeAspect="1" noChangeArrowheads="1"/>
          </p:cNvPicPr>
          <p:nvPr/>
        </p:nvPicPr>
        <p:blipFill>
          <a:blip r:embed="rId2" cstate="print"/>
          <a:srcRect t="1156"/>
          <a:stretch>
            <a:fillRect/>
          </a:stretch>
        </p:blipFill>
        <p:spPr bwMode="auto">
          <a:xfrm>
            <a:off x="0" y="0"/>
            <a:ext cx="9144000" cy="7011013"/>
          </a:xfrm>
          <a:prstGeom prst="rect">
            <a:avLst/>
          </a:prstGeom>
          <a:noFill/>
        </p:spPr>
      </p:pic>
      <p:sp>
        <p:nvSpPr>
          <p:cNvPr id="5" name="Овальная выноска 4"/>
          <p:cNvSpPr/>
          <p:nvPr/>
        </p:nvSpPr>
        <p:spPr>
          <a:xfrm>
            <a:off x="0" y="0"/>
            <a:ext cx="3923928" cy="2520280"/>
          </a:xfrm>
          <a:prstGeom prst="wedgeEllipseCallout">
            <a:avLst>
              <a:gd name="adj1" fmla="val 52110"/>
              <a:gd name="adj2" fmla="val 53579"/>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000" dirty="0" smtClean="0">
                <a:solidFill>
                  <a:schemeClr val="tx1"/>
                </a:solidFill>
              </a:rPr>
              <a:t>Считаем </a:t>
            </a:r>
            <a:r>
              <a:rPr lang="ru-RU" sz="4000" dirty="0" smtClean="0">
                <a:solidFill>
                  <a:schemeClr val="tx1"/>
                </a:solidFill>
              </a:rPr>
              <a:t>баллы</a:t>
            </a:r>
            <a:endParaRPr lang="ru-RU" sz="4000" dirty="0">
              <a:solidFill>
                <a:schemeClr val="tx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827584" y="548680"/>
            <a:ext cx="7620000" cy="4373563"/>
          </a:xfrm>
        </p:spPr>
        <p:txBody>
          <a:bodyPr/>
          <a:lstStyle/>
          <a:p>
            <a:pPr algn="ctr"/>
            <a:r>
              <a:rPr lang="ru-RU" sz="4000" dirty="0" smtClean="0"/>
              <a:t>В каком веке образовалось Древнерусское государство</a:t>
            </a:r>
            <a:endParaRPr lang="ru-RU" sz="4000" dirty="0"/>
          </a:p>
        </p:txBody>
      </p:sp>
      <p:pic>
        <p:nvPicPr>
          <p:cNvPr id="47106" name="Picture 2" descr="Как эффективно задавать вопросы?"/>
          <p:cNvPicPr>
            <a:picLocks noChangeAspect="1" noChangeArrowheads="1"/>
          </p:cNvPicPr>
          <p:nvPr/>
        </p:nvPicPr>
        <p:blipFill>
          <a:blip r:embed="rId2" cstate="print"/>
          <a:srcRect/>
          <a:stretch>
            <a:fillRect/>
          </a:stretch>
        </p:blipFill>
        <p:spPr bwMode="auto">
          <a:xfrm>
            <a:off x="1619672" y="2420888"/>
            <a:ext cx="5904656" cy="4428492"/>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83568" y="2132856"/>
            <a:ext cx="7620000" cy="1296144"/>
          </a:xfrm>
        </p:spPr>
        <p:style>
          <a:lnRef idx="1">
            <a:schemeClr val="accent2"/>
          </a:lnRef>
          <a:fillRef idx="2">
            <a:schemeClr val="accent2"/>
          </a:fillRef>
          <a:effectRef idx="1">
            <a:schemeClr val="accent2"/>
          </a:effectRef>
          <a:fontRef idx="minor">
            <a:schemeClr val="dk1"/>
          </a:fontRef>
        </p:style>
        <p:txBody>
          <a:bodyPr/>
          <a:lstStyle/>
          <a:p>
            <a:pPr algn="ctr"/>
            <a:r>
              <a:rPr lang="ru-RU" sz="4000" i="1" dirty="0" smtClean="0"/>
              <a:t> </a:t>
            </a:r>
            <a:r>
              <a:rPr lang="ru-RU" sz="7200" i="1" dirty="0" smtClean="0"/>
              <a:t>в IX веке</a:t>
            </a:r>
            <a:endParaRPr lang="ru-RU" sz="72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11560" y="548680"/>
            <a:ext cx="7620000" cy="1296144"/>
          </a:xfrm>
        </p:spPr>
        <p:txBody>
          <a:bodyPr/>
          <a:lstStyle/>
          <a:p>
            <a:pPr algn="ctr"/>
            <a:r>
              <a:rPr lang="ru-RU" sz="4000" dirty="0" smtClean="0"/>
              <a:t>Первая буква в славянской азбуке – кириллице</a:t>
            </a:r>
            <a:endParaRPr lang="ru-RU" sz="4000" dirty="0"/>
          </a:p>
        </p:txBody>
      </p:sp>
      <p:pic>
        <p:nvPicPr>
          <p:cNvPr id="4" name="Picture 2" descr="Как эффективно задавать вопросы?"/>
          <p:cNvPicPr>
            <a:picLocks noChangeAspect="1" noChangeArrowheads="1"/>
          </p:cNvPicPr>
          <p:nvPr/>
        </p:nvPicPr>
        <p:blipFill>
          <a:blip r:embed="rId2" cstate="print"/>
          <a:srcRect/>
          <a:stretch>
            <a:fillRect/>
          </a:stretch>
        </p:blipFill>
        <p:spPr bwMode="auto">
          <a:xfrm>
            <a:off x="1619672" y="2420888"/>
            <a:ext cx="5904656" cy="4428492"/>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11560" y="548680"/>
            <a:ext cx="7620000" cy="1296144"/>
          </a:xfrm>
        </p:spPr>
        <p:txBody>
          <a:bodyPr/>
          <a:lstStyle/>
          <a:p>
            <a:pPr algn="ctr"/>
            <a:r>
              <a:rPr lang="ru-RU" sz="4000" i="1" dirty="0" smtClean="0"/>
              <a:t>(аз)</a:t>
            </a:r>
            <a:endParaRPr lang="ru-RU" sz="4000" dirty="0"/>
          </a:p>
        </p:txBody>
      </p:sp>
      <p:pic>
        <p:nvPicPr>
          <p:cNvPr id="43010" name="Picture 2" descr="https://dzenpw.ru/wp-content/uploads/7/2/2/7226f8fd9d5b5791035a858f68a4ece7.jpeg"/>
          <p:cNvPicPr>
            <a:picLocks noChangeAspect="1" noChangeArrowheads="1"/>
          </p:cNvPicPr>
          <p:nvPr/>
        </p:nvPicPr>
        <p:blipFill>
          <a:blip r:embed="rId2" cstate="print"/>
          <a:srcRect/>
          <a:stretch>
            <a:fillRect/>
          </a:stretch>
        </p:blipFill>
        <p:spPr bwMode="auto">
          <a:xfrm>
            <a:off x="0" y="0"/>
            <a:ext cx="9144000" cy="6858001"/>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Главная">
  <a:themeElements>
    <a:clrScheme name="Главная">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Главная">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лавная">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Essential</Template>
  <TotalTime>294</TotalTime>
  <Words>1024</Words>
  <Application>Microsoft Office PowerPoint</Application>
  <PresentationFormat>Экран (4:3)</PresentationFormat>
  <Paragraphs>109</Paragraphs>
  <Slides>51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51</vt:i4>
      </vt:variant>
    </vt:vector>
  </HeadingPairs>
  <TitlesOfParts>
    <vt:vector size="52" baseType="lpstr">
      <vt:lpstr>Главная</vt:lpstr>
      <vt:lpstr>Оглянись на предков наших…</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  Ответ: борода </vt:lpstr>
      <vt:lpstr>«КУЛЬТУРА, БЫТ И НРАВЫ РУСИ: НЕЗНАКОМОЕ О ЗНАКОМОМ» </vt:lpstr>
      <vt:lpstr>Ответ:  квашеную  капусту</vt:lpstr>
      <vt:lpstr>«КУЛЬТУРА, БЫТ И НРАВЫ РУСИ: НЕЗНАКОМОЕ О ЗНАКОМОМ» </vt:lpstr>
      <vt:lpstr>Ответ: подкова.</vt:lpstr>
      <vt:lpstr>Слайд 35</vt:lpstr>
      <vt:lpstr>«Занимательный зоопарк из «русской правды»</vt:lpstr>
      <vt:lpstr>  </vt:lpstr>
      <vt:lpstr>«Занимательный зоопарк из «русской правды»</vt:lpstr>
      <vt:lpstr>«Занимательный зоопарк из «Русской правды»»</vt:lpstr>
      <vt:lpstr>Слайд 40</vt:lpstr>
      <vt:lpstr> </vt:lpstr>
      <vt:lpstr>Глиняный горшок </vt:lpstr>
      <vt:lpstr>Слайд 43</vt:lpstr>
      <vt:lpstr>Слайд 44</vt:lpstr>
      <vt:lpstr>Слайд 45</vt:lpstr>
      <vt:lpstr>Слайд 46</vt:lpstr>
      <vt:lpstr>Слайд 47</vt:lpstr>
      <vt:lpstr>Слайд 48</vt:lpstr>
      <vt:lpstr>Слайд 49</vt:lpstr>
      <vt:lpstr>«Сначала было слово…»</vt:lpstr>
      <vt:lpstr>Слайд 51</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Руси старинные мотивы</dc:title>
  <dc:creator>User</dc:creator>
  <cp:lastModifiedBy>dashamolya06@outlook.com</cp:lastModifiedBy>
  <cp:revision>26</cp:revision>
  <dcterms:created xsi:type="dcterms:W3CDTF">2012-12-26T21:40:44Z</dcterms:created>
  <dcterms:modified xsi:type="dcterms:W3CDTF">2024-03-14T17:36:14Z</dcterms:modified>
</cp:coreProperties>
</file>