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445D-846A-4523-BD5D-C77F86F4456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F441-F064-457F-8D7F-258F57F144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100392" cy="5301208"/>
          </a:xfrm>
        </p:spPr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«Успех каждого </a:t>
            </a:r>
            <a:br>
              <a:rPr lang="ru-RU" sz="7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7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ребенка» </a:t>
            </a:r>
            <a:br>
              <a:rPr lang="ru-RU" sz="7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итоги </a:t>
            </a: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зачисления </a:t>
            </a:r>
            <a:b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на программы дополнительного образования  </a:t>
            </a:r>
            <a:b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в рамках </a:t>
            </a: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ПФДО </a:t>
            </a:r>
            <a:b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3200" b="1" i="1" dirty="0" smtClean="0">
                <a:solidFill>
                  <a:srgbClr val="660066"/>
                </a:solidFill>
                <a:latin typeface="Segoe Script" panose="030B0504020000000003" pitchFamily="66" charset="0"/>
              </a:rPr>
              <a:t>по состоянию </a:t>
            </a:r>
            <a:r>
              <a:rPr lang="ru-RU" sz="3200" b="1" i="1" smtClean="0">
                <a:solidFill>
                  <a:srgbClr val="660066"/>
                </a:solidFill>
                <a:latin typeface="Segoe Script" panose="030B0504020000000003" pitchFamily="66" charset="0"/>
              </a:rPr>
              <a:t>на </a:t>
            </a:r>
            <a:br>
              <a:rPr lang="ru-RU" sz="3200" b="1" i="1" smtClean="0">
                <a:solidFill>
                  <a:srgbClr val="660066"/>
                </a:solidFill>
                <a:latin typeface="Segoe Script" panose="030B0504020000000003" pitchFamily="66" charset="0"/>
              </a:rPr>
            </a:br>
            <a:r>
              <a:rPr lang="ru-RU" sz="3200" b="1" i="1" smtClean="0">
                <a:solidFill>
                  <a:srgbClr val="660066"/>
                </a:solidFill>
                <a:latin typeface="Segoe Script" panose="030B0504020000000003" pitchFamily="66" charset="0"/>
              </a:rPr>
              <a:t>01.11.2020 г.</a:t>
            </a:r>
            <a:endParaRPr lang="ru-RU" sz="7200" b="1" i="1" dirty="0">
              <a:solidFill>
                <a:srgbClr val="660066"/>
              </a:solidFill>
              <a:latin typeface="Segoe Script" panose="030B050402000000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373216"/>
            <a:ext cx="3600400" cy="1080120"/>
          </a:xfrm>
        </p:spPr>
        <p:txBody>
          <a:bodyPr>
            <a:normAutofit fontScale="40000" lnSpcReduction="20000"/>
          </a:bodyPr>
          <a:lstStyle/>
          <a:p>
            <a:r>
              <a:rPr lang="ru-RU" sz="8800" dirty="0" smtClean="0">
                <a:solidFill>
                  <a:srgbClr val="660066"/>
                </a:solidFill>
              </a:rPr>
              <a:t>МРЦ </a:t>
            </a:r>
          </a:p>
          <a:p>
            <a:r>
              <a:rPr lang="ru-RU" sz="8800" dirty="0" smtClean="0">
                <a:solidFill>
                  <a:srgbClr val="660066"/>
                </a:solidFill>
              </a:rPr>
              <a:t>СШ № 31</a:t>
            </a:r>
          </a:p>
          <a:p>
            <a:endParaRPr lang="ru-RU" sz="8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660066"/>
                </a:solidFill>
              </a:rPr>
              <a:t>Размещены на сайте ПФДО:</a:t>
            </a:r>
            <a:endParaRPr lang="ru-RU" b="1" i="1" dirty="0">
              <a:solidFill>
                <a:srgbClr val="6600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268760"/>
            <a:ext cx="792088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* Всего </a:t>
            </a:r>
            <a:r>
              <a:rPr lang="ru-RU" b="1" i="1" dirty="0">
                <a:solidFill>
                  <a:srgbClr val="660066"/>
                </a:solidFill>
              </a:rPr>
              <a:t>программ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rgbClr val="660066"/>
                </a:solidFill>
              </a:rPr>
              <a:t>Программы одного года обучения – 24</a:t>
            </a:r>
            <a:r>
              <a:rPr lang="ru-RU" i="1" dirty="0">
                <a:solidFill>
                  <a:srgbClr val="660066"/>
                </a:solidFill>
              </a:rPr>
              <a:t>.  </a:t>
            </a:r>
            <a:endParaRPr lang="ru-RU" i="1" dirty="0" smtClean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rgbClr val="660066"/>
                </a:solidFill>
              </a:rPr>
              <a:t>Краткосрочные (16-18 часов) - 8.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* Всего </a:t>
            </a:r>
            <a:r>
              <a:rPr lang="ru-RU" b="1" i="1" dirty="0">
                <a:solidFill>
                  <a:srgbClr val="660066"/>
                </a:solidFill>
              </a:rPr>
              <a:t>часов: 27.</a:t>
            </a:r>
            <a:r>
              <a:rPr lang="ru-RU" b="1" i="1" dirty="0" smtClean="0">
                <a:solidFill>
                  <a:srgbClr val="660066"/>
                </a:solidFill>
              </a:rPr>
              <a:t>                                                                                                * Педагогов доп. образования: 14 чел.</a:t>
            </a:r>
          </a:p>
          <a:p>
            <a:pPr marL="0" indent="0">
              <a:buNone/>
            </a:pPr>
            <a:r>
              <a:rPr lang="ru-RU" sz="2500" i="1" dirty="0" smtClean="0">
                <a:solidFill>
                  <a:srgbClr val="660066"/>
                </a:solidFill>
              </a:rPr>
              <a:t>(краткосрочные программы реализуются классными руководителями в рамках классных часов).</a:t>
            </a:r>
            <a:endParaRPr lang="ru-RU" sz="2500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* Направленность</a:t>
            </a:r>
            <a:r>
              <a:rPr lang="ru-RU" b="1" i="1" dirty="0">
                <a:solidFill>
                  <a:srgbClr val="660066"/>
                </a:solidFill>
              </a:rPr>
              <a:t>:</a:t>
            </a:r>
            <a:endParaRPr lang="ru-RU" dirty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660066"/>
                </a:solidFill>
              </a:rPr>
              <a:t>Естественнонаучная: 8.</a:t>
            </a:r>
            <a:endParaRPr lang="ru-RU" dirty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660066"/>
                </a:solidFill>
              </a:rPr>
              <a:t>Социально-педагогическая: </a:t>
            </a:r>
            <a:r>
              <a:rPr lang="ru-RU" i="1" dirty="0" smtClean="0">
                <a:solidFill>
                  <a:srgbClr val="660066"/>
                </a:solidFill>
              </a:rPr>
              <a:t>6 (+8 краткосрочных).</a:t>
            </a:r>
            <a:endParaRPr lang="ru-RU" dirty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rgbClr val="660066"/>
                </a:solidFill>
              </a:rPr>
              <a:t>Художественная: 5</a:t>
            </a:r>
            <a:r>
              <a:rPr lang="ru-RU" i="1" dirty="0">
                <a:solidFill>
                  <a:srgbClr val="660066"/>
                </a:solidFill>
              </a:rPr>
              <a:t>.</a:t>
            </a:r>
            <a:endParaRPr lang="ru-RU" dirty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660066"/>
                </a:solidFill>
              </a:rPr>
              <a:t>Техническая (научно-техническая): 4.</a:t>
            </a:r>
            <a:endParaRPr lang="ru-RU" dirty="0">
              <a:solidFill>
                <a:srgbClr val="660066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660066"/>
                </a:solidFill>
              </a:rPr>
              <a:t>Туристско-краеведческая: 1.</a:t>
            </a:r>
            <a:endParaRPr lang="ru-RU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462342"/>
              </p:ext>
            </p:extLst>
          </p:nvPr>
        </p:nvGraphicFramePr>
        <p:xfrm>
          <a:off x="107505" y="1556792"/>
          <a:ext cx="8928992" cy="4767072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088233"/>
                <a:gridCol w="2088232"/>
                <a:gridCol w="4392488"/>
              </a:tblGrid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«Безопасная дорога».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Вирова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А.В.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«Рукодельники»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err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Финагеева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Е.Б. «Рукодельники»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Рыжова О.В. «Увлекательный английский»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Ю.А.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«Шахматы-1»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Ю.А.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«Шахматы-2»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Шумакова Н.Л. «Играем в театр»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Иванова И.И. «Нотка-младшая группа» 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«Шагая </a:t>
                      </a: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дороге» -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краткосрочная.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«Безопасная дорога» -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краткосрочная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   «Моя семья» - краткосрочная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«Безопасная дорога».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«Безопасная дорога».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«Безопасная дорога».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семья».</a:t>
                      </a:r>
                      <a:endParaRPr lang="ru-RU" sz="1600" b="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«Нотка-младшая группа».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семья».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2в</a:t>
                      </a:r>
                      <a:endParaRPr lang="ru-RU" sz="1600" b="1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семья».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2г</a:t>
                      </a:r>
                      <a:endParaRPr lang="ru-RU" sz="1600" b="1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«Рукодельники».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«Увлекательный английский».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«Нотка-младшая группа»,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«Шахматы-1».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«Шагая по дороге».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«Играем в театр».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«Рукодельники».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3г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семья».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«Рукодельники».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«Нотка-средняя группа»,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«Шахматы-2»</a:t>
                      </a:r>
                      <a:r>
                        <a:rPr lang="ru-RU" sz="1600" b="0" i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i="1" baseline="0" dirty="0" smtClean="0">
                        <a:solidFill>
                          <a:srgbClr val="66006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«Шагая по дороге».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«Шагая по дороге».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4г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«Шагая по дороге».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259577"/>
            <a:ext cx="89289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 1-4 классы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7-11 лет</a:t>
            </a:r>
            <a:endParaRPr lang="ru-RU" altLang="ru-RU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259577"/>
            <a:ext cx="89289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 1-4 классы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7-11 лет</a:t>
            </a:r>
            <a:endParaRPr lang="ru-RU" altLang="ru-RU" dirty="0">
              <a:latin typeface="Segoe Script" panose="030B05040200000000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Всего обучающихся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485 чел.</a:t>
            </a:r>
            <a:endParaRPr lang="ru-RU" sz="36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Зачислено на программы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          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Краткосрочные: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378 чел.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Одного года обучения: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120 чел.</a:t>
            </a: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600" dirty="0">
              <a:latin typeface="Arial"/>
            </a:endParaRPr>
          </a:p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b="1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Итого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                     498 чел.</a:t>
            </a:r>
            <a:endParaRPr lang="ru-RU" sz="3600" dirty="0"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5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918538"/>
              </p:ext>
            </p:extLst>
          </p:nvPr>
        </p:nvGraphicFramePr>
        <p:xfrm>
          <a:off x="107504" y="1485747"/>
          <a:ext cx="8928992" cy="4257819"/>
        </p:xfrm>
        <a:graphic>
          <a:graphicData uri="http://schemas.openxmlformats.org/drawingml/2006/table">
            <a:tbl>
              <a:tblPr firstRow="1" firstCol="1" bandRow="1"/>
              <a:tblGrid>
                <a:gridCol w="394185"/>
                <a:gridCol w="2270111"/>
                <a:gridCol w="2160240"/>
                <a:gridCol w="4104456"/>
              </a:tblGrid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Давайте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общаться».</a:t>
                      </a:r>
                      <a:endParaRPr lang="ru-RU" sz="1600" b="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«Нотка-средняя группа»,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«Шахматы-3»,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конструктор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Иванова И.И. «Нотка-средняя группа»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Иванова И.И. «Нотка-старшая группа»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Ю.А.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«Шахматы-3»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 Ю.А.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конструктор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 Ю.А.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«Я-конструктор-2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Самарин Ю.А.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«Я-конструктор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   «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Давайте общаться» </a:t>
                      </a: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краткосрочная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Нетикет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правила поведения в сети Интернет» - краткосрочная.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«Это должен знать каждый»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краткосрочная.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Давайте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общаться».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Давайте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общаться».</a:t>
                      </a:r>
                      <a:endParaRPr lang="ru-RU" sz="1600" b="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Нетикет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«Нотка-средняя группа»,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«Я-конструктор-2».</a:t>
                      </a:r>
                      <a:endParaRPr lang="ru-RU" sz="1600" b="1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Нетикет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Нетикет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7а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«Это должен знать каждый»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0" baseline="0" dirty="0">
                          <a:solidFill>
                            <a:srgbClr val="66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«Нотка-старшая группа»,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«Я-конструктор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600" b="1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«Это должен знать каждый»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7в</a:t>
                      </a:r>
                      <a:endParaRPr lang="ru-RU" sz="1600" b="1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«Это должен знать каждый»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93086"/>
            <a:ext cx="903649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5-7 классы</a:t>
            </a:r>
            <a:endParaRPr lang="ru-RU" altLang="ru-RU" sz="4000" b="1" dirty="0">
              <a:solidFill>
                <a:srgbClr val="660066"/>
              </a:solidFill>
              <a:latin typeface="Segoe Script" panose="030B0504020000000003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11-14</a:t>
            </a:r>
            <a:r>
              <a:rPr kumimoji="0" lang="ru-RU" altLang="ru-RU" sz="4000" b="1" i="0" u="none" strike="noStrike" cap="none" normalizeH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 лет</a:t>
            </a:r>
            <a:r>
              <a:rPr lang="ru-RU" altLang="ru-RU" sz="4000" b="1" dirty="0">
                <a:solidFill>
                  <a:srgbClr val="660066"/>
                </a:solidFill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Segoe Script" panose="030B05040200000000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93086"/>
            <a:ext cx="903649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5-7 классы</a:t>
            </a:r>
            <a:endParaRPr lang="ru-RU" altLang="ru-RU" sz="4000" b="1" dirty="0">
              <a:solidFill>
                <a:srgbClr val="660066"/>
              </a:solidFill>
              <a:latin typeface="Segoe Script" panose="030B0504020000000003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11-14</a:t>
            </a:r>
            <a:r>
              <a:rPr kumimoji="0" lang="ru-RU" altLang="ru-RU" sz="4000" b="1" i="0" u="none" strike="noStrike" cap="none" normalizeH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 лет</a:t>
            </a:r>
            <a:r>
              <a:rPr lang="ru-RU" altLang="ru-RU" sz="4000" b="1" dirty="0">
                <a:solidFill>
                  <a:srgbClr val="660066"/>
                </a:solidFill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Segoe Script" panose="030B05040200000000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Всего обучающихся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245 чел.</a:t>
            </a:r>
            <a:endParaRPr lang="ru-RU" sz="3600" b="1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6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Зачислено на программы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          Краткосрочные: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179 чел.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Одного года обучения: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79 чел.</a:t>
            </a:r>
            <a:endParaRPr lang="ru-RU" i="1" dirty="0" smtClean="0">
              <a:solidFill>
                <a:srgbClr val="660066"/>
              </a:solidFill>
              <a:latin typeface="Times New Roman"/>
              <a:ea typeface="Calibri"/>
              <a:cs typeface="Times New Roman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600" dirty="0">
              <a:latin typeface="Arial"/>
            </a:endParaRPr>
          </a:p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b="1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Итого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                     258 чел.</a:t>
            </a:r>
            <a:endParaRPr lang="ru-RU" sz="3600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8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303420"/>
              </p:ext>
            </p:extLst>
          </p:nvPr>
        </p:nvGraphicFramePr>
        <p:xfrm>
          <a:off x="0" y="1412776"/>
          <a:ext cx="9073008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504055"/>
                <a:gridCol w="1933773"/>
                <a:gridCol w="2592288"/>
                <a:gridCol w="404289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«Выбор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профессии».</a:t>
                      </a:r>
                      <a:endParaRPr lang="ru-RU" sz="1600" b="0" i="1" dirty="0"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«Мои открытия»,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«Туризм и краеведение»,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«Нотка-старшая группа»,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«Математика для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всех».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err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Даутова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Ю.А. «Мои открытия»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Паутова Д.А. «В мире географии»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Иваницкая Н.В. «Математика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всех»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 err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Молякова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Д.А. «Человек и общество»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Кириллов П.И. «Туризм и краеведение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Калинина К.А. «</a:t>
                      </a:r>
                      <a:r>
                        <a:rPr lang="ru-RU" sz="1600" b="1" i="1" dirty="0" err="1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Инфомир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Калинина К.А. «Мир профессий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«Выбор профессии» – краткосрочная.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b="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«Выбор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профессии»</a:t>
                      </a:r>
                      <a:r>
                        <a:rPr lang="ru-RU" sz="1600" b="0" i="0" baseline="0" dirty="0">
                          <a:solidFill>
                            <a:srgbClr val="66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i="1" dirty="0" smtClean="0"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8в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«Выбор</a:t>
                      </a:r>
                      <a:r>
                        <a:rPr lang="ru-RU" sz="1600" b="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профессии»</a:t>
                      </a:r>
                      <a:r>
                        <a:rPr lang="ru-RU" sz="1600" b="0" i="0" baseline="0" dirty="0">
                          <a:solidFill>
                            <a:srgbClr val="66006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i="1" dirty="0" smtClean="0"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 мире географии»,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i="1" dirty="0" err="1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Инфомир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b="0" i="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«Мир профессий»,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«Человек и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общество»,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9в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«Экономика и математика»,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«Первые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шаги в журналистику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Косякова Е.В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., Розанова С.П.  </a:t>
                      </a:r>
                      <a:r>
                        <a:rPr lang="ru-RU" sz="1600" b="1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«Экономика и математика</a:t>
                      </a: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1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 Ананьева В.В. «Первые</a:t>
                      </a:r>
                      <a:r>
                        <a:rPr lang="ru-RU" sz="1600" b="1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шаги в        журналистику»</a:t>
                      </a:r>
                      <a:endParaRPr lang="ru-RU" sz="1600" b="1" i="1" dirty="0"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1600" i="1" baseline="0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</a:t>
                      </a:r>
                      <a:r>
                        <a:rPr lang="ru-RU" sz="1600" i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готовность к </a:t>
                      </a:r>
                      <a:endParaRPr lang="ru-RU" sz="1600" i="1" dirty="0" smtClean="0">
                        <a:solidFill>
                          <a:srgbClr val="66006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ГИА» – краткосрочная.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«Психологическая готовность к ГИА».</a:t>
                      </a:r>
                      <a:endParaRPr lang="ru-RU" sz="1600" dirty="0" smtClean="0">
                        <a:solidFill>
                          <a:srgbClr val="660066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600" dirty="0">
                        <a:solidFill>
                          <a:srgbClr val="66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68560" y="-366283"/>
            <a:ext cx="9612560" cy="24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8-11 классы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14-18 лет.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83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68560" y="-366283"/>
            <a:ext cx="9612560" cy="24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anose="030B0504020000000003" pitchFamily="66" charset="0"/>
                <a:ea typeface="Calibri" pitchFamily="34" charset="0"/>
                <a:cs typeface="Times New Roman" pitchFamily="18" charset="0"/>
              </a:rPr>
              <a:t>8-11 классы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14-18 лет.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Всего обучающихся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260 чел.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6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Зачислено на программы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          Краткосрочные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106 чел.</a:t>
            </a:r>
            <a:endParaRPr lang="ru-RU" sz="3600" dirty="0">
              <a:latin typeface="Arial"/>
            </a:endParaRP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         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Одного года обучения: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261 чел.</a:t>
            </a:r>
          </a:p>
          <a:p>
            <a:pPr marL="0" indent="0" fontAlgn="ctr">
              <a:lnSpc>
                <a:spcPct val="115000"/>
              </a:lnSpc>
              <a:spcBef>
                <a:spcPts val="0"/>
              </a:spcBef>
              <a:buNone/>
            </a:pPr>
            <a:endParaRPr lang="ru-RU" sz="3600" b="1" dirty="0">
              <a:latin typeface="Arial"/>
            </a:endParaRPr>
          </a:p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b="1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Итого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                        353 чел.</a:t>
            </a:r>
            <a:endParaRPr lang="ru-RU" sz="3600" dirty="0"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4544" y="-53787"/>
            <a:ext cx="9612560" cy="36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Общее количество зачислений на программы дополнительного образования</a:t>
            </a:r>
            <a:r>
              <a:rPr lang="ru-RU" altLang="ru-RU" sz="4000" b="1" dirty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 </a:t>
            </a:r>
            <a:r>
              <a:rPr lang="ru-RU" altLang="ru-RU" sz="4000" b="1" dirty="0" smtClean="0">
                <a:solidFill>
                  <a:srgbClr val="660066"/>
                </a:solidFill>
                <a:latin typeface="Segoe Script" panose="030B0504020000000003" pitchFamily="66" charset="0"/>
                <a:cs typeface="Times New Roman" pitchFamily="18" charset="0"/>
              </a:rPr>
              <a:t>на 2020-2021 уч. год.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1800200"/>
          </a:xfrm>
        </p:spPr>
        <p:txBody>
          <a:bodyPr/>
          <a:lstStyle/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Всего обучающихся</a:t>
            </a:r>
            <a:r>
              <a:rPr lang="ru-RU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          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992 чел.</a:t>
            </a:r>
            <a:endParaRPr lang="ru-RU" sz="3600" dirty="0">
              <a:latin typeface="Arial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ru-RU" i="1" dirty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Зачислено на программы</a:t>
            </a:r>
            <a:r>
              <a:rPr lang="ru-RU" i="1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:      </a:t>
            </a:r>
            <a:r>
              <a:rPr lang="ru-RU" b="1" i="1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1123 </a:t>
            </a: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чел.</a:t>
            </a:r>
            <a:endParaRPr lang="ru-RU" sz="3600" dirty="0">
              <a:latin typeface="Arial"/>
            </a:endParaRPr>
          </a:p>
          <a:p>
            <a:pPr marL="0" fontAlgn="ctr">
              <a:lnSpc>
                <a:spcPct val="115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Calibri"/>
                <a:cs typeface="Times New Roman"/>
              </a:rPr>
              <a:t>Охват:                             814 чел. – 82%</a:t>
            </a:r>
            <a:endParaRPr lang="ru-RU" sz="3600" dirty="0"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9068763b28107ccf2b93dbc875ffd52e72fe5"/>
</p:tagLst>
</file>

<file path=ppt/theme/theme1.xml><?xml version="1.0" encoding="utf-8"?>
<a:theme xmlns:a="http://schemas.openxmlformats.org/drawingml/2006/main" name="ПФД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ПФДО</Template>
  <TotalTime>353</TotalTime>
  <Words>512</Words>
  <Application>Microsoft Office PowerPoint</Application>
  <PresentationFormat>Экран (4:3)</PresentationFormat>
  <Paragraphs>178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ПФДО</vt:lpstr>
      <vt:lpstr>«Успех каждого  ребенка»  итоги зачисления  на программы дополнительного образования   в рамках ПФДО  по состоянию на  01.11.2020 г.</vt:lpstr>
      <vt:lpstr>Размещены на сайте ПФДО: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«Успех каждого ребенка»</dc:title>
  <dc:creator>школа 31</dc:creator>
  <cp:lastModifiedBy>школа 31</cp:lastModifiedBy>
  <cp:revision>35</cp:revision>
  <dcterms:created xsi:type="dcterms:W3CDTF">2020-08-28T05:40:29Z</dcterms:created>
  <dcterms:modified xsi:type="dcterms:W3CDTF">2020-12-19T07:11:02Z</dcterms:modified>
</cp:coreProperties>
</file>